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8"/>
  </p:notesMasterIdLst>
  <p:handoutMasterIdLst>
    <p:handoutMasterId r:id="rId49"/>
  </p:handoutMasterIdLst>
  <p:sldIdLst>
    <p:sldId id="498" r:id="rId3"/>
    <p:sldId id="581" r:id="rId4"/>
    <p:sldId id="524" r:id="rId5"/>
    <p:sldId id="517" r:id="rId6"/>
    <p:sldId id="527" r:id="rId7"/>
    <p:sldId id="526" r:id="rId8"/>
    <p:sldId id="544" r:id="rId9"/>
    <p:sldId id="718" r:id="rId10"/>
    <p:sldId id="551" r:id="rId11"/>
    <p:sldId id="548" r:id="rId12"/>
    <p:sldId id="664" r:id="rId13"/>
    <p:sldId id="552" r:id="rId14"/>
    <p:sldId id="553" r:id="rId15"/>
    <p:sldId id="562" r:id="rId16"/>
    <p:sldId id="563" r:id="rId17"/>
    <p:sldId id="565" r:id="rId18"/>
    <p:sldId id="571" r:id="rId19"/>
    <p:sldId id="668" r:id="rId20"/>
    <p:sldId id="670" r:id="rId21"/>
    <p:sldId id="682" r:id="rId22"/>
    <p:sldId id="684" r:id="rId23"/>
    <p:sldId id="700" r:id="rId24"/>
    <p:sldId id="722" r:id="rId25"/>
    <p:sldId id="702" r:id="rId26"/>
    <p:sldId id="574" r:id="rId27"/>
    <p:sldId id="706" r:id="rId28"/>
    <p:sldId id="715" r:id="rId29"/>
    <p:sldId id="714" r:id="rId30"/>
    <p:sldId id="717" r:id="rId31"/>
    <p:sldId id="599" r:id="rId32"/>
    <p:sldId id="662" r:id="rId33"/>
    <p:sldId id="594" r:id="rId34"/>
    <p:sldId id="596" r:id="rId35"/>
    <p:sldId id="612" r:id="rId36"/>
    <p:sldId id="602" r:id="rId37"/>
    <p:sldId id="511" r:id="rId38"/>
    <p:sldId id="491" r:id="rId39"/>
    <p:sldId id="446" r:id="rId40"/>
    <p:sldId id="494" r:id="rId41"/>
    <p:sldId id="621" r:id="rId42"/>
    <p:sldId id="620" r:id="rId43"/>
    <p:sldId id="540" r:id="rId44"/>
    <p:sldId id="719" r:id="rId45"/>
    <p:sldId id="720" r:id="rId46"/>
    <p:sldId id="510" r:id="rId47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528" autoAdjust="0"/>
    <p:restoredTop sz="70516" autoAdjust="0"/>
  </p:normalViewPr>
  <p:slideViewPr>
    <p:cSldViewPr showGuides="1">
      <p:cViewPr varScale="1">
        <p:scale>
          <a:sx n="62" d="100"/>
          <a:sy n="62" d="100"/>
        </p:scale>
        <p:origin x="542" y="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0070C0"/>
                </a:solidFill>
              </a:rPr>
              <a:t>всего имеют категорию, в %</a:t>
            </a:r>
          </a:p>
        </c:rich>
      </c:tx>
      <c:layout>
        <c:manualLayout>
          <c:xMode val="edge"/>
          <c:yMode val="edge"/>
          <c:x val="0.38396960353959042"/>
          <c:y val="2.1876005251963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0152666252213114E-2"/>
          <c:y val="0.10142262934941709"/>
          <c:w val="0.91288586138183225"/>
          <c:h val="0.8351416923501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'для инфографики'!$H$52</c:f>
              <c:strCache>
                <c:ptCount val="1"/>
                <c:pt idx="0">
                  <c:v>всего имеют категорию, в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'для инфографики'!$I$51:$M$51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'для инфографики'!$I$52:$M$52</c:f>
              <c:numCache>
                <c:formatCode>General</c:formatCode>
                <c:ptCount val="5"/>
                <c:pt idx="0">
                  <c:v>65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76.400000000000006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6C-457B-B9BA-A9100AC55E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22580527"/>
        <c:axId val="722586351"/>
      </c:barChart>
      <c:catAx>
        <c:axId val="722580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2586351"/>
        <c:crosses val="autoZero"/>
        <c:auto val="1"/>
        <c:lblAlgn val="ctr"/>
        <c:lblOffset val="100"/>
        <c:noMultiLvlLbl val="0"/>
      </c:catAx>
      <c:valAx>
        <c:axId val="7225863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2580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285952"/>
        <c:axId val="89343680"/>
      </c:barChart>
      <c:catAx>
        <c:axId val="842859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9343680"/>
        <c:crosses val="autoZero"/>
        <c:auto val="1"/>
        <c:lblAlgn val="ctr"/>
        <c:lblOffset val="100"/>
        <c:noMultiLvlLbl val="0"/>
      </c:catAx>
      <c:valAx>
        <c:axId val="893436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42859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accent2"/>
                </a:solidFill>
              </a:rPr>
              <a:t>Наличие высшей категории у предметников</a:t>
            </a:r>
          </a:p>
        </c:rich>
      </c:tx>
      <c:layout>
        <c:manualLayout>
          <c:xMode val="edge"/>
          <c:yMode val="edge"/>
          <c:x val="0.29639806252752093"/>
          <c:y val="2.9761904761904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1898325187112"/>
          <c:y val="2.2932062524409678E-2"/>
          <c:w val="0.70461648719145797"/>
          <c:h val="0.9206196041613394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'рейтинг вышка предмет'!$G$4:$G$21</c:f>
              <c:strCache>
                <c:ptCount val="18"/>
                <c:pt idx="1">
                  <c:v>Иностранный язык</c:v>
                </c:pt>
                <c:pt idx="2">
                  <c:v>Математика</c:v>
                </c:pt>
                <c:pt idx="3">
                  <c:v>Технология</c:v>
                </c:pt>
                <c:pt idx="4">
                  <c:v>Информатика</c:v>
                </c:pt>
                <c:pt idx="5">
                  <c:v>ИЗО, черчение</c:v>
                </c:pt>
                <c:pt idx="6">
                  <c:v>Татарский язык</c:v>
                </c:pt>
                <c:pt idx="7">
                  <c:v>ОБЖ</c:v>
                </c:pt>
                <c:pt idx="8">
                  <c:v>Физика</c:v>
                </c:pt>
                <c:pt idx="9">
                  <c:v>История</c:v>
                </c:pt>
                <c:pt idx="10">
                  <c:v>География</c:v>
                </c:pt>
                <c:pt idx="11">
                  <c:v>Начальные классы</c:v>
                </c:pt>
                <c:pt idx="12">
                  <c:v>Музыка</c:v>
                </c:pt>
                <c:pt idx="13">
                  <c:v>Чувашский язык</c:v>
                </c:pt>
                <c:pt idx="14">
                  <c:v>Биология</c:v>
                </c:pt>
                <c:pt idx="15">
                  <c:v>Русский язык</c:v>
                </c:pt>
                <c:pt idx="16">
                  <c:v>Физкультура</c:v>
                </c:pt>
                <c:pt idx="17">
                  <c:v>Химия</c:v>
                </c:pt>
              </c:strCache>
            </c:strRef>
          </c:cat>
          <c:val>
            <c:numRef>
              <c:f>'рейтинг вышка предмет'!$H$4:$H$21</c:f>
              <c:numCache>
                <c:formatCode>General</c:formatCode>
                <c:ptCount val="18"/>
                <c:pt idx="1">
                  <c:v>11.69</c:v>
                </c:pt>
                <c:pt idx="2">
                  <c:v>14.21</c:v>
                </c:pt>
                <c:pt idx="3">
                  <c:v>14.26</c:v>
                </c:pt>
                <c:pt idx="4">
                  <c:v>15.32</c:v>
                </c:pt>
                <c:pt idx="5">
                  <c:v>16.36</c:v>
                </c:pt>
                <c:pt idx="6">
                  <c:v>16.41</c:v>
                </c:pt>
                <c:pt idx="7">
                  <c:v>16.7</c:v>
                </c:pt>
                <c:pt idx="8">
                  <c:v>16.72</c:v>
                </c:pt>
                <c:pt idx="9">
                  <c:v>16.96</c:v>
                </c:pt>
                <c:pt idx="10">
                  <c:v>17.260000000000002</c:v>
                </c:pt>
                <c:pt idx="11">
                  <c:v>18.53</c:v>
                </c:pt>
                <c:pt idx="12">
                  <c:v>18.690000000000001</c:v>
                </c:pt>
                <c:pt idx="13">
                  <c:v>20</c:v>
                </c:pt>
                <c:pt idx="14">
                  <c:v>24.68</c:v>
                </c:pt>
                <c:pt idx="15">
                  <c:v>26.34</c:v>
                </c:pt>
                <c:pt idx="16">
                  <c:v>27.1</c:v>
                </c:pt>
                <c:pt idx="17">
                  <c:v>28.7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1D-42C8-807A-58D118553CE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7782575"/>
        <c:axId val="147795055"/>
      </c:barChart>
      <c:catAx>
        <c:axId val="1477825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795055"/>
        <c:crosses val="autoZero"/>
        <c:auto val="1"/>
        <c:lblAlgn val="ctr"/>
        <c:lblOffset val="100"/>
        <c:noMultiLvlLbl val="0"/>
      </c:catAx>
      <c:valAx>
        <c:axId val="1477950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782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'по наличию категории'!$A$1:$C$1</c:f>
              <c:strCache>
                <c:ptCount val="1"/>
                <c:pt idx="0">
                  <c:v>Информация о квалификационном уровне педагогических работниках образовательных учреждений по муниципальным образованиям  Республики Татарстан 2017г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122-41EF-800E-46D2756B7DD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122-41EF-800E-46D2756B7DD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122-41EF-800E-46D2756B7DD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122-41EF-800E-46D2756B7DD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2122-41EF-800E-46D2756B7DDA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2122-41EF-800E-46D2756B7DDA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2122-41EF-800E-46D2756B7DDA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2122-41EF-800E-46D2756B7DDA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2122-41EF-800E-46D2756B7DDA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2122-41EF-800E-46D2756B7DDA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5-2122-41EF-800E-46D2756B7DDA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7-2122-41EF-800E-46D2756B7DDA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9-2122-41EF-800E-46D2756B7DDA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B-2122-41EF-800E-46D2756B7DDA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D-2122-41EF-800E-46D2756B7DDA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2122-41EF-800E-46D2756B7DDA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1-2122-41EF-800E-46D2756B7DDA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3-2122-41EF-800E-46D2756B7DDA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5-2122-41EF-800E-46D2756B7DDA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7-2122-41EF-800E-46D2756B7DDA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9-2122-41EF-800E-46D2756B7DDA}"/>
              </c:ext>
            </c:extLst>
          </c:dPt>
          <c:dPt>
            <c:idx val="2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B-2122-41EF-800E-46D2756B7DDA}"/>
              </c:ext>
            </c:extLst>
          </c:dPt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D-2122-41EF-800E-46D2756B7DDA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F-2122-41EF-800E-46D2756B7DDA}"/>
              </c:ext>
            </c:extLst>
          </c:dPt>
          <c:dPt>
            <c:idx val="2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1-2122-41EF-800E-46D2756B7DDA}"/>
              </c:ext>
            </c:extLst>
          </c:dPt>
          <c:dPt>
            <c:idx val="2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3-2122-41EF-800E-46D2756B7DDA}"/>
              </c:ext>
            </c:extLst>
          </c:dPt>
          <c:dPt>
            <c:idx val="2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5-2122-41EF-800E-46D2756B7DDA}"/>
              </c:ext>
            </c:extLst>
          </c:dPt>
          <c:dPt>
            <c:idx val="2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7-2122-41EF-800E-46D2756B7DDA}"/>
              </c:ext>
            </c:extLst>
          </c:dPt>
          <c:dPt>
            <c:idx val="2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9-2122-41EF-800E-46D2756B7DDA}"/>
              </c:ext>
            </c:extLst>
          </c:dPt>
          <c:dPt>
            <c:idx val="2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B-2122-41EF-800E-46D2756B7DDA}"/>
              </c:ext>
            </c:extLst>
          </c:dPt>
          <c:dPt>
            <c:idx val="3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D-2122-41EF-800E-46D2756B7DDA}"/>
              </c:ext>
            </c:extLst>
          </c:dPt>
          <c:dPt>
            <c:idx val="3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F-2122-41EF-800E-46D2756B7DDA}"/>
              </c:ext>
            </c:extLst>
          </c:dPt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41-2122-41EF-800E-46D2756B7DDA}"/>
              </c:ext>
            </c:extLst>
          </c:dPt>
          <c:dPt>
            <c:idx val="3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43-2122-41EF-800E-46D2756B7DDA}"/>
              </c:ext>
            </c:extLst>
          </c:dPt>
          <c:dPt>
            <c:idx val="3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45-2122-41EF-800E-46D2756B7DDA}"/>
              </c:ext>
            </c:extLst>
          </c:dPt>
          <c:dPt>
            <c:idx val="3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47-2122-41EF-800E-46D2756B7DDA}"/>
              </c:ext>
            </c:extLst>
          </c:dPt>
          <c:dPt>
            <c:idx val="3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49-2122-41EF-800E-46D2756B7DDA}"/>
              </c:ext>
            </c:extLst>
          </c:dPt>
          <c:dPt>
            <c:idx val="3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4B-2122-41EF-800E-46D2756B7DDA}"/>
              </c:ext>
            </c:extLst>
          </c:dPt>
          <c:dPt>
            <c:idx val="3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4D-2122-41EF-800E-46D2756B7DDA}"/>
              </c:ext>
            </c:extLst>
          </c:dPt>
          <c:dPt>
            <c:idx val="3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4F-2122-41EF-800E-46D2756B7DDA}"/>
              </c:ext>
            </c:extLst>
          </c:dPt>
          <c:dPt>
            <c:idx val="4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1-2122-41EF-800E-46D2756B7DDA}"/>
              </c:ext>
            </c:extLst>
          </c:dPt>
          <c:dPt>
            <c:idx val="4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3-2122-41EF-800E-46D2756B7DDA}"/>
              </c:ext>
            </c:extLst>
          </c:dPt>
          <c:dPt>
            <c:idx val="4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5-2122-41EF-800E-46D2756B7DDA}"/>
              </c:ext>
            </c:extLst>
          </c:dPt>
          <c:dPt>
            <c:idx val="4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7-2122-41EF-800E-46D2756B7DDA}"/>
              </c:ext>
            </c:extLst>
          </c:dPt>
          <c:dPt>
            <c:idx val="4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9-2122-41EF-800E-46D2756B7DDA}"/>
              </c:ext>
            </c:extLst>
          </c:dPt>
          <c:dPt>
            <c:idx val="4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B-2122-41EF-800E-46D2756B7DDA}"/>
              </c:ext>
            </c:extLst>
          </c:dPt>
          <c:dPt>
            <c:idx val="4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D-2122-41EF-800E-46D2756B7DDA}"/>
              </c:ext>
            </c:extLst>
          </c:dPt>
          <c:dPt>
            <c:idx val="4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F-2122-41EF-800E-46D2756B7DDA}"/>
              </c:ext>
            </c:extLst>
          </c:dPt>
          <c:dPt>
            <c:idx val="4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1-2122-41EF-800E-46D2756B7DDA}"/>
              </c:ext>
            </c:extLst>
          </c:dPt>
          <c:dPt>
            <c:idx val="4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3-2122-41EF-800E-46D2756B7DDA}"/>
              </c:ext>
            </c:extLst>
          </c:dPt>
          <c:dPt>
            <c:idx val="5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5-2122-41EF-800E-46D2756B7DDA}"/>
              </c:ext>
            </c:extLst>
          </c:dPt>
          <c:cat>
            <c:strRef>
              <c:f>'по наличию категории'!$B$2:$B$31</c:f>
              <c:strCache>
                <c:ptCount val="30"/>
                <c:pt idx="0">
                  <c:v>Балтасинский</c:v>
                </c:pt>
                <c:pt idx="1">
                  <c:v>Арский</c:v>
                </c:pt>
                <c:pt idx="2">
                  <c:v>Кайбицкий</c:v>
                </c:pt>
                <c:pt idx="3">
                  <c:v>Атнинский</c:v>
                </c:pt>
                <c:pt idx="4">
                  <c:v>Дрожжановский</c:v>
                </c:pt>
                <c:pt idx="5">
                  <c:v>Заинский </c:v>
                </c:pt>
                <c:pt idx="6">
                  <c:v>Кукморский</c:v>
                </c:pt>
                <c:pt idx="7">
                  <c:v>Чистопольский </c:v>
                </c:pt>
                <c:pt idx="8">
                  <c:v>Нурлатский</c:v>
                </c:pt>
                <c:pt idx="9">
                  <c:v>Бугульминский </c:v>
                </c:pt>
                <c:pt idx="10">
                  <c:v>Апастовский</c:v>
                </c:pt>
                <c:pt idx="11">
                  <c:v>Лениногорский </c:v>
                </c:pt>
                <c:pt idx="12">
                  <c:v>Авиастроительный</c:v>
                </c:pt>
                <c:pt idx="13">
                  <c:v>Спасский</c:v>
                </c:pt>
                <c:pt idx="14">
                  <c:v>Зеленодольский </c:v>
                </c:pt>
                <c:pt idx="15">
                  <c:v>Черемшанский</c:v>
                </c:pt>
                <c:pt idx="16">
                  <c:v>Советский</c:v>
                </c:pt>
                <c:pt idx="17">
                  <c:v>Агрызский</c:v>
                </c:pt>
                <c:pt idx="18">
                  <c:v>Рыбно–Слободский</c:v>
                </c:pt>
                <c:pt idx="19">
                  <c:v>Приволжский</c:v>
                </c:pt>
                <c:pt idx="20">
                  <c:v>Алексеевский</c:v>
                </c:pt>
                <c:pt idx="21">
                  <c:v>Елабужский </c:v>
                </c:pt>
                <c:pt idx="22">
                  <c:v>Высокогорский</c:v>
                </c:pt>
                <c:pt idx="23">
                  <c:v>Менделеевский</c:v>
                </c:pt>
                <c:pt idx="24">
                  <c:v>Ютазинский</c:v>
                </c:pt>
                <c:pt idx="25">
                  <c:v>Бавлинский</c:v>
                </c:pt>
                <c:pt idx="26">
                  <c:v>Алькеевский</c:v>
                </c:pt>
                <c:pt idx="27">
                  <c:v>Лаишевский</c:v>
                </c:pt>
                <c:pt idx="28">
                  <c:v>Сабинский</c:v>
                </c:pt>
                <c:pt idx="29">
                  <c:v>Верхнеуслонский</c:v>
                </c:pt>
              </c:strCache>
            </c:strRef>
          </c:cat>
          <c:val>
            <c:numRef>
              <c:f>'по наличию категории'!$C$2:$C$31</c:f>
              <c:numCache>
                <c:formatCode>General</c:formatCode>
                <c:ptCount val="30"/>
                <c:pt idx="0">
                  <c:v>79.650000000000006</c:v>
                </c:pt>
                <c:pt idx="1">
                  <c:v>77.2</c:v>
                </c:pt>
                <c:pt idx="2">
                  <c:v>74.790000000000006</c:v>
                </c:pt>
                <c:pt idx="3">
                  <c:v>74.53</c:v>
                </c:pt>
                <c:pt idx="4">
                  <c:v>74.44</c:v>
                </c:pt>
                <c:pt idx="5">
                  <c:v>73.17</c:v>
                </c:pt>
                <c:pt idx="6">
                  <c:v>71.959999999999994</c:v>
                </c:pt>
                <c:pt idx="7">
                  <c:v>71.86</c:v>
                </c:pt>
                <c:pt idx="8">
                  <c:v>70.709999999999994</c:v>
                </c:pt>
                <c:pt idx="9">
                  <c:v>64.38</c:v>
                </c:pt>
                <c:pt idx="10">
                  <c:v>64.37</c:v>
                </c:pt>
                <c:pt idx="11">
                  <c:v>64.34</c:v>
                </c:pt>
                <c:pt idx="12">
                  <c:v>63.66</c:v>
                </c:pt>
                <c:pt idx="13">
                  <c:v>62.72</c:v>
                </c:pt>
                <c:pt idx="14">
                  <c:v>62.28</c:v>
                </c:pt>
                <c:pt idx="15">
                  <c:v>62.26</c:v>
                </c:pt>
                <c:pt idx="16">
                  <c:v>62.2</c:v>
                </c:pt>
                <c:pt idx="17">
                  <c:v>61.45</c:v>
                </c:pt>
                <c:pt idx="18">
                  <c:v>61.43</c:v>
                </c:pt>
                <c:pt idx="19">
                  <c:v>61.3</c:v>
                </c:pt>
                <c:pt idx="20">
                  <c:v>60.92</c:v>
                </c:pt>
                <c:pt idx="21">
                  <c:v>60.52</c:v>
                </c:pt>
                <c:pt idx="22">
                  <c:v>60.12</c:v>
                </c:pt>
                <c:pt idx="23">
                  <c:v>59.76</c:v>
                </c:pt>
                <c:pt idx="24">
                  <c:v>59.13</c:v>
                </c:pt>
                <c:pt idx="25">
                  <c:v>58.03</c:v>
                </c:pt>
                <c:pt idx="26">
                  <c:v>57.25</c:v>
                </c:pt>
                <c:pt idx="27">
                  <c:v>56.97</c:v>
                </c:pt>
                <c:pt idx="28">
                  <c:v>52.07</c:v>
                </c:pt>
                <c:pt idx="29">
                  <c:v>49.13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66-2122-41EF-800E-46D2756B7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285952"/>
        <c:axId val="89343680"/>
      </c:barChart>
      <c:catAx>
        <c:axId val="84285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343680"/>
        <c:crosses val="autoZero"/>
        <c:auto val="1"/>
        <c:lblAlgn val="ctr"/>
        <c:lblOffset val="100"/>
        <c:noMultiLvlLbl val="0"/>
      </c:catAx>
      <c:valAx>
        <c:axId val="8934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285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D7B4A-435B-45B7-B070-F108B29BDC4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095799-14D2-4DFE-B3A0-0B8F03E343E0}">
      <dgm:prSet phldrT="[Текст]"/>
      <dgm:spPr>
        <a:solidFill>
          <a:schemeClr val="bg1"/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Виды аттестации</a:t>
          </a:r>
          <a:endParaRPr lang="ru-RU" b="1" dirty="0">
            <a:solidFill>
              <a:srgbClr val="002060"/>
            </a:solidFill>
          </a:endParaRPr>
        </a:p>
      </dgm:t>
    </dgm:pt>
    <dgm:pt modelId="{C2B330A9-E37A-407F-B1D3-9A40486E504B}" type="parTrans" cxnId="{2C1DF0EC-AFB4-4131-97D7-B06D3FD9DCC2}">
      <dgm:prSet/>
      <dgm:spPr/>
      <dgm:t>
        <a:bodyPr/>
        <a:lstStyle/>
        <a:p>
          <a:endParaRPr lang="ru-RU"/>
        </a:p>
      </dgm:t>
    </dgm:pt>
    <dgm:pt modelId="{84990D84-5B5B-4ABE-B7ED-335A3F2C9343}" type="sibTrans" cxnId="{2C1DF0EC-AFB4-4131-97D7-B06D3FD9DCC2}">
      <dgm:prSet/>
      <dgm:spPr/>
      <dgm:t>
        <a:bodyPr/>
        <a:lstStyle/>
        <a:p>
          <a:endParaRPr lang="ru-RU"/>
        </a:p>
      </dgm:t>
    </dgm:pt>
    <dgm:pt modelId="{A495DE7A-2D45-491B-BEFE-F09B7E560416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dirty="0">
            <a:latin typeface="Times New Roman" pitchFamily="18" charset="0"/>
            <a:cs typeface="Times New Roman" pitchFamily="18" charset="0"/>
          </a:endParaRPr>
        </a:p>
      </dgm:t>
    </dgm:pt>
    <dgm:pt modelId="{8A63CE77-9FA8-411F-8C46-9A80467515C6}" type="parTrans" cxnId="{FAE36575-91C5-481D-82F0-9CDF17132DD1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813411AC-DE72-40C4-93A9-C020D7A74060}" type="sibTrans" cxnId="{FAE36575-91C5-481D-82F0-9CDF17132DD1}">
      <dgm:prSet/>
      <dgm:spPr/>
      <dgm:t>
        <a:bodyPr/>
        <a:lstStyle/>
        <a:p>
          <a:endParaRPr lang="ru-RU"/>
        </a:p>
      </dgm:t>
    </dgm:pt>
    <dgm:pt modelId="{3DC2D052-903E-4BE0-957D-166A88BFE7EF}">
      <dgm:prSet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8BF481-E4DE-4D29-9C82-89F9A8769CE1}" type="parTrans" cxnId="{1B95D2D4-7957-4F5C-A668-56EC5717583B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48C547F-B995-446B-816A-8FB62C1A022B}" type="sibTrans" cxnId="{1B95D2D4-7957-4F5C-A668-56EC5717583B}">
      <dgm:prSet/>
      <dgm:spPr/>
      <dgm:t>
        <a:bodyPr/>
        <a:lstStyle/>
        <a:p>
          <a:endParaRPr lang="ru-RU"/>
        </a:p>
      </dgm:t>
    </dgm:pt>
    <dgm:pt modelId="{7908B64F-18B1-48E3-A266-37C3C413DE69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1B42161D-6E82-46A3-BAB0-C303D036C51C}" type="parTrans" cxnId="{C28C0F27-2AB2-491B-8194-21884A02F4D0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850306E-211C-444E-8068-6CA8FA6BA501}" type="sibTrans" cxnId="{C28C0F27-2AB2-491B-8194-21884A02F4D0}">
      <dgm:prSet/>
      <dgm:spPr/>
      <dgm:t>
        <a:bodyPr/>
        <a:lstStyle/>
        <a:p>
          <a:endParaRPr lang="ru-RU"/>
        </a:p>
      </dgm:t>
    </dgm:pt>
    <dgm:pt modelId="{15CCAC0A-A7E6-4981-B458-6518058E5B2A}" type="pres">
      <dgm:prSet presAssocID="{353D7B4A-435B-45B7-B070-F108B29BDC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DBB724-4646-4C39-A4A6-8358D9B57BE4}" type="pres">
      <dgm:prSet presAssocID="{EF095799-14D2-4DFE-B3A0-0B8F03E343E0}" presName="root" presStyleCnt="0"/>
      <dgm:spPr/>
    </dgm:pt>
    <dgm:pt modelId="{4EF7A39B-3CB5-4792-B4FE-6985A3482B8D}" type="pres">
      <dgm:prSet presAssocID="{EF095799-14D2-4DFE-B3A0-0B8F03E343E0}" presName="rootComposite" presStyleCnt="0"/>
      <dgm:spPr/>
    </dgm:pt>
    <dgm:pt modelId="{3A0CF7B7-1DD5-4005-A65D-AB27A81B14EA}" type="pres">
      <dgm:prSet presAssocID="{EF095799-14D2-4DFE-B3A0-0B8F03E343E0}" presName="rootText" presStyleLbl="node1" presStyleIdx="0" presStyleCnt="1" custScaleX="696948" custScaleY="202553" custLinFactNeighborX="8702" custLinFactNeighborY="-71439"/>
      <dgm:spPr/>
      <dgm:t>
        <a:bodyPr/>
        <a:lstStyle/>
        <a:p>
          <a:endParaRPr lang="ru-RU"/>
        </a:p>
      </dgm:t>
    </dgm:pt>
    <dgm:pt modelId="{4CF22F6E-3D67-4685-9C98-ED7D3F16B163}" type="pres">
      <dgm:prSet presAssocID="{EF095799-14D2-4DFE-B3A0-0B8F03E343E0}" presName="rootConnector" presStyleLbl="node1" presStyleIdx="0" presStyleCnt="1"/>
      <dgm:spPr/>
      <dgm:t>
        <a:bodyPr/>
        <a:lstStyle/>
        <a:p>
          <a:endParaRPr lang="ru-RU"/>
        </a:p>
      </dgm:t>
    </dgm:pt>
    <dgm:pt modelId="{BF3BCFAB-EDB2-43B3-AD7B-5E18C81FE7D4}" type="pres">
      <dgm:prSet presAssocID="{EF095799-14D2-4DFE-B3A0-0B8F03E343E0}" presName="childShape" presStyleCnt="0"/>
      <dgm:spPr/>
    </dgm:pt>
    <dgm:pt modelId="{C901C136-5EBE-4434-A5FF-D47D6EA30A37}" type="pres">
      <dgm:prSet presAssocID="{8A63CE77-9FA8-411F-8C46-9A80467515C6}" presName="Name13" presStyleLbl="parChTrans1D2" presStyleIdx="0" presStyleCnt="3"/>
      <dgm:spPr/>
      <dgm:t>
        <a:bodyPr/>
        <a:lstStyle/>
        <a:p>
          <a:endParaRPr lang="ru-RU"/>
        </a:p>
      </dgm:t>
    </dgm:pt>
    <dgm:pt modelId="{2969BFDC-AA67-404D-9D17-BFAA1EF7D889}" type="pres">
      <dgm:prSet presAssocID="{A495DE7A-2D45-491B-BEFE-F09B7E560416}" presName="childText" presStyleLbl="bgAcc1" presStyleIdx="0" presStyleCnt="3" custScaleX="877372" custScaleY="286320" custLinFactNeighborX="-22265" custLinFactNeighborY="-34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56D1A-64DB-41A2-A2ED-FA3F0E4F6E2D}" type="pres">
      <dgm:prSet presAssocID="{1B42161D-6E82-46A3-BAB0-C303D036C51C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6626982-C5A4-4741-B157-3E4D20F0BFCF}" type="pres">
      <dgm:prSet presAssocID="{7908B64F-18B1-48E3-A266-37C3C413DE69}" presName="childText" presStyleLbl="bgAcc1" presStyleIdx="1" presStyleCnt="3" custScaleX="879377" custScaleY="269462" custLinFactNeighborX="-22265" custLinFactNeighborY="-25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D7429-CFDC-4938-AE06-1BEB869E8ECF}" type="pres">
      <dgm:prSet presAssocID="{BA8BF481-E4DE-4D29-9C82-89F9A8769CE1}" presName="Name13" presStyleLbl="parChTrans1D2" presStyleIdx="2" presStyleCnt="3"/>
      <dgm:spPr/>
      <dgm:t>
        <a:bodyPr/>
        <a:lstStyle/>
        <a:p>
          <a:endParaRPr lang="ru-RU"/>
        </a:p>
      </dgm:t>
    </dgm:pt>
    <dgm:pt modelId="{AB869DB0-559A-4FBE-88BD-8F5DC7918916}" type="pres">
      <dgm:prSet presAssocID="{3DC2D052-903E-4BE0-957D-166A88BFE7EF}" presName="childText" presStyleLbl="bgAcc1" presStyleIdx="2" presStyleCnt="3" custScaleX="885847" custScaleY="257293" custLinFactNeighborX="-23106" custLinFactNeighborY="-15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1DF0EC-AFB4-4131-97D7-B06D3FD9DCC2}" srcId="{353D7B4A-435B-45B7-B070-F108B29BDC40}" destId="{EF095799-14D2-4DFE-B3A0-0B8F03E343E0}" srcOrd="0" destOrd="0" parTransId="{C2B330A9-E37A-407F-B1D3-9A40486E504B}" sibTransId="{84990D84-5B5B-4ABE-B7ED-335A3F2C9343}"/>
    <dgm:cxn modelId="{C9C67AC8-9BFD-4CF2-9C83-A02CC8BCC916}" type="presOf" srcId="{1B42161D-6E82-46A3-BAB0-C303D036C51C}" destId="{C9B56D1A-64DB-41A2-A2ED-FA3F0E4F6E2D}" srcOrd="0" destOrd="0" presId="urn:microsoft.com/office/officeart/2005/8/layout/hierarchy3"/>
    <dgm:cxn modelId="{1B95D2D4-7957-4F5C-A668-56EC5717583B}" srcId="{EF095799-14D2-4DFE-B3A0-0B8F03E343E0}" destId="{3DC2D052-903E-4BE0-957D-166A88BFE7EF}" srcOrd="2" destOrd="0" parTransId="{BA8BF481-E4DE-4D29-9C82-89F9A8769CE1}" sibTransId="{348C547F-B995-446B-816A-8FB62C1A022B}"/>
    <dgm:cxn modelId="{C28C0F27-2AB2-491B-8194-21884A02F4D0}" srcId="{EF095799-14D2-4DFE-B3A0-0B8F03E343E0}" destId="{7908B64F-18B1-48E3-A266-37C3C413DE69}" srcOrd="1" destOrd="0" parTransId="{1B42161D-6E82-46A3-BAB0-C303D036C51C}" sibTransId="{3850306E-211C-444E-8068-6CA8FA6BA501}"/>
    <dgm:cxn modelId="{D5A17FDA-8A82-4AC2-94EF-CC8089A13A57}" type="presOf" srcId="{EF095799-14D2-4DFE-B3A0-0B8F03E343E0}" destId="{3A0CF7B7-1DD5-4005-A65D-AB27A81B14EA}" srcOrd="0" destOrd="0" presId="urn:microsoft.com/office/officeart/2005/8/layout/hierarchy3"/>
    <dgm:cxn modelId="{324764AB-BA22-4998-935B-E220C4B00542}" type="presOf" srcId="{EF095799-14D2-4DFE-B3A0-0B8F03E343E0}" destId="{4CF22F6E-3D67-4685-9C98-ED7D3F16B163}" srcOrd="1" destOrd="0" presId="urn:microsoft.com/office/officeart/2005/8/layout/hierarchy3"/>
    <dgm:cxn modelId="{E4608DDE-3E51-40EF-8696-7E987933AE46}" type="presOf" srcId="{7908B64F-18B1-48E3-A266-37C3C413DE69}" destId="{E6626982-C5A4-4741-B157-3E4D20F0BFCF}" srcOrd="0" destOrd="0" presId="urn:microsoft.com/office/officeart/2005/8/layout/hierarchy3"/>
    <dgm:cxn modelId="{3143D7B0-EE12-4C75-9B11-47744AE6A839}" type="presOf" srcId="{A495DE7A-2D45-491B-BEFE-F09B7E560416}" destId="{2969BFDC-AA67-404D-9D17-BFAA1EF7D889}" srcOrd="0" destOrd="0" presId="urn:microsoft.com/office/officeart/2005/8/layout/hierarchy3"/>
    <dgm:cxn modelId="{3A88D1B8-2E72-41FE-B40E-ACA551BEEF7A}" type="presOf" srcId="{8A63CE77-9FA8-411F-8C46-9A80467515C6}" destId="{C901C136-5EBE-4434-A5FF-D47D6EA30A37}" srcOrd="0" destOrd="0" presId="urn:microsoft.com/office/officeart/2005/8/layout/hierarchy3"/>
    <dgm:cxn modelId="{4D2991EE-4104-4462-8CBC-8A218DB5CC2E}" type="presOf" srcId="{BA8BF481-E4DE-4D29-9C82-89F9A8769CE1}" destId="{AE7D7429-CFDC-4938-AE06-1BEB869E8ECF}" srcOrd="0" destOrd="0" presId="urn:microsoft.com/office/officeart/2005/8/layout/hierarchy3"/>
    <dgm:cxn modelId="{4BD5EAFC-789B-48B4-BD45-1358651063DF}" type="presOf" srcId="{3DC2D052-903E-4BE0-957D-166A88BFE7EF}" destId="{AB869DB0-559A-4FBE-88BD-8F5DC7918916}" srcOrd="0" destOrd="0" presId="urn:microsoft.com/office/officeart/2005/8/layout/hierarchy3"/>
    <dgm:cxn modelId="{FAE36575-91C5-481D-82F0-9CDF17132DD1}" srcId="{EF095799-14D2-4DFE-B3A0-0B8F03E343E0}" destId="{A495DE7A-2D45-491B-BEFE-F09B7E560416}" srcOrd="0" destOrd="0" parTransId="{8A63CE77-9FA8-411F-8C46-9A80467515C6}" sibTransId="{813411AC-DE72-40C4-93A9-C020D7A74060}"/>
    <dgm:cxn modelId="{E36ECC2F-D499-408C-AF8B-120C5312D55D}" type="presOf" srcId="{353D7B4A-435B-45B7-B070-F108B29BDC40}" destId="{15CCAC0A-A7E6-4981-B458-6518058E5B2A}" srcOrd="0" destOrd="0" presId="urn:microsoft.com/office/officeart/2005/8/layout/hierarchy3"/>
    <dgm:cxn modelId="{9BBCF22D-4FB8-41C0-8F79-E6C7DF4905A6}" type="presParOf" srcId="{15CCAC0A-A7E6-4981-B458-6518058E5B2A}" destId="{6DDBB724-4646-4C39-A4A6-8358D9B57BE4}" srcOrd="0" destOrd="0" presId="urn:microsoft.com/office/officeart/2005/8/layout/hierarchy3"/>
    <dgm:cxn modelId="{F0EFD621-7C31-49CF-A4FF-11715C22172C}" type="presParOf" srcId="{6DDBB724-4646-4C39-A4A6-8358D9B57BE4}" destId="{4EF7A39B-3CB5-4792-B4FE-6985A3482B8D}" srcOrd="0" destOrd="0" presId="urn:microsoft.com/office/officeart/2005/8/layout/hierarchy3"/>
    <dgm:cxn modelId="{D5B60416-021A-4BEE-856C-E27791218137}" type="presParOf" srcId="{4EF7A39B-3CB5-4792-B4FE-6985A3482B8D}" destId="{3A0CF7B7-1DD5-4005-A65D-AB27A81B14EA}" srcOrd="0" destOrd="0" presId="urn:microsoft.com/office/officeart/2005/8/layout/hierarchy3"/>
    <dgm:cxn modelId="{577343D6-9F8A-498D-A92B-A6557858AC01}" type="presParOf" srcId="{4EF7A39B-3CB5-4792-B4FE-6985A3482B8D}" destId="{4CF22F6E-3D67-4685-9C98-ED7D3F16B163}" srcOrd="1" destOrd="0" presId="urn:microsoft.com/office/officeart/2005/8/layout/hierarchy3"/>
    <dgm:cxn modelId="{F5ECDCC8-BE4E-475C-A5CB-3035D3BF014F}" type="presParOf" srcId="{6DDBB724-4646-4C39-A4A6-8358D9B57BE4}" destId="{BF3BCFAB-EDB2-43B3-AD7B-5E18C81FE7D4}" srcOrd="1" destOrd="0" presId="urn:microsoft.com/office/officeart/2005/8/layout/hierarchy3"/>
    <dgm:cxn modelId="{182CB68C-2E4D-4A72-AD64-2CE38F486A4F}" type="presParOf" srcId="{BF3BCFAB-EDB2-43B3-AD7B-5E18C81FE7D4}" destId="{C901C136-5EBE-4434-A5FF-D47D6EA30A37}" srcOrd="0" destOrd="0" presId="urn:microsoft.com/office/officeart/2005/8/layout/hierarchy3"/>
    <dgm:cxn modelId="{98E07C80-BE30-4F0F-BC26-0FBDC597A019}" type="presParOf" srcId="{BF3BCFAB-EDB2-43B3-AD7B-5E18C81FE7D4}" destId="{2969BFDC-AA67-404D-9D17-BFAA1EF7D889}" srcOrd="1" destOrd="0" presId="urn:microsoft.com/office/officeart/2005/8/layout/hierarchy3"/>
    <dgm:cxn modelId="{44C37648-F7F5-4AE2-8246-16FAEFD07DB5}" type="presParOf" srcId="{BF3BCFAB-EDB2-43B3-AD7B-5E18C81FE7D4}" destId="{C9B56D1A-64DB-41A2-A2ED-FA3F0E4F6E2D}" srcOrd="2" destOrd="0" presId="urn:microsoft.com/office/officeart/2005/8/layout/hierarchy3"/>
    <dgm:cxn modelId="{F66D436C-05B2-4FD0-9B83-CF46048D3610}" type="presParOf" srcId="{BF3BCFAB-EDB2-43B3-AD7B-5E18C81FE7D4}" destId="{E6626982-C5A4-4741-B157-3E4D20F0BFCF}" srcOrd="3" destOrd="0" presId="urn:microsoft.com/office/officeart/2005/8/layout/hierarchy3"/>
    <dgm:cxn modelId="{3CEE180D-D008-41FC-8CC8-A4435C39AD41}" type="presParOf" srcId="{BF3BCFAB-EDB2-43B3-AD7B-5E18C81FE7D4}" destId="{AE7D7429-CFDC-4938-AE06-1BEB869E8ECF}" srcOrd="4" destOrd="0" presId="urn:microsoft.com/office/officeart/2005/8/layout/hierarchy3"/>
    <dgm:cxn modelId="{436ACC87-91F2-432F-8C65-F9ACB81B1300}" type="presParOf" srcId="{BF3BCFAB-EDB2-43B3-AD7B-5E18C81FE7D4}" destId="{AB869DB0-559A-4FBE-88BD-8F5DC791891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 dirty="0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 dirty="0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904AD0D0-3D05-48D3-AFCE-F379BECBC0D8}" type="presOf" srcId="{C4F3D5BD-19A6-431E-9F1A-0F697B462129}" destId="{8FCC2E5A-DE4A-47E7-8D94-231FA4E0FE7A}" srcOrd="0" destOrd="0" presId="urn:microsoft.com/office/officeart/2005/8/layout/arrow2"/>
    <dgm:cxn modelId="{512CA3A5-AC42-41B1-A7EC-65735DCCD47C}" type="presOf" srcId="{F5080D61-89B5-4F05-A04E-731398146675}" destId="{05846817-5CB4-4F1B-A803-138D83F8350D}" srcOrd="0" destOrd="0" presId="urn:microsoft.com/office/officeart/2005/8/layout/arrow2"/>
    <dgm:cxn modelId="{48523D2D-61F3-4BAB-9F53-553EECB338D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DC1A5053-E5A8-40B7-81C0-8D3C35E2C3ED}" type="presOf" srcId="{44C0870B-B788-4202-924D-DC1B8BBB8EF3}" destId="{4C7C2C6E-0935-4800-9040-E1CBD884E9F4}" srcOrd="0" destOrd="0" presId="urn:microsoft.com/office/officeart/2005/8/layout/arrow2"/>
    <dgm:cxn modelId="{83E8D9F4-AC60-46BB-A337-49AD8CA7620E}" type="presOf" srcId="{14ABC2B3-56D0-4CE2-8908-5B8F6BDD427D}" destId="{095F3FB7-B084-40A9-A874-25EBCDB9FF61}" srcOrd="0" destOrd="0" presId="urn:microsoft.com/office/officeart/2005/8/layout/arrow2"/>
    <dgm:cxn modelId="{1B43ED91-B7C7-4FAD-A0A2-5E7AFF6779AE}" type="presParOf" srcId="{3A3E3121-0D35-45AB-8BA2-7BE3C752CF2F}" destId="{486C02DB-97F0-47E5-AE41-DC8D2C1A3A07}" srcOrd="0" destOrd="0" presId="urn:microsoft.com/office/officeart/2005/8/layout/arrow2"/>
    <dgm:cxn modelId="{23690C97-FBAA-4672-BB90-B396FCF53223}" type="presParOf" srcId="{3A3E3121-0D35-45AB-8BA2-7BE3C752CF2F}" destId="{3FB8D9BF-6390-4558-A771-FF27BC13679C}" srcOrd="1" destOrd="0" presId="urn:microsoft.com/office/officeart/2005/8/layout/arrow2"/>
    <dgm:cxn modelId="{E2911FE4-8F55-46D3-8A3B-4C79BD1CB60F}" type="presParOf" srcId="{3FB8D9BF-6390-4558-A771-FF27BC13679C}" destId="{49AB1F06-67F9-4C9A-B494-2B434C7040BF}" srcOrd="0" destOrd="0" presId="urn:microsoft.com/office/officeart/2005/8/layout/arrow2"/>
    <dgm:cxn modelId="{770BAB89-F38F-4A96-8B0C-C189E92EA9F8}" type="presParOf" srcId="{3FB8D9BF-6390-4558-A771-FF27BC13679C}" destId="{05846817-5CB4-4F1B-A803-138D83F8350D}" srcOrd="1" destOrd="0" presId="urn:microsoft.com/office/officeart/2005/8/layout/arrow2"/>
    <dgm:cxn modelId="{6C0E123D-4CEF-4824-8AE0-7F7537E6BFB6}" type="presParOf" srcId="{3FB8D9BF-6390-4558-A771-FF27BC13679C}" destId="{8FBE2196-4E3B-451D-ABAB-8565D1C1428B}" srcOrd="2" destOrd="0" presId="urn:microsoft.com/office/officeart/2005/8/layout/arrow2"/>
    <dgm:cxn modelId="{2F5945B4-A774-4BBE-B5CE-1BC4C53CA54F}" type="presParOf" srcId="{3FB8D9BF-6390-4558-A771-FF27BC13679C}" destId="{4C7C2C6E-0935-4800-9040-E1CBD884E9F4}" srcOrd="3" destOrd="0" presId="urn:microsoft.com/office/officeart/2005/8/layout/arrow2"/>
    <dgm:cxn modelId="{5F5845AC-9FAE-4048-9605-B5BADE17E53E}" type="presParOf" srcId="{3FB8D9BF-6390-4558-A771-FF27BC13679C}" destId="{E66DE684-9329-4FE3-985B-CB5A58EF6A51}" srcOrd="4" destOrd="0" presId="urn:microsoft.com/office/officeart/2005/8/layout/arrow2"/>
    <dgm:cxn modelId="{24F5F706-BFBF-45D4-8E06-8B1310A4A1EE}" type="presParOf" srcId="{3FB8D9BF-6390-4558-A771-FF27BC13679C}" destId="{8FCC2E5A-DE4A-47E7-8D94-231FA4E0FE7A}" srcOrd="5" destOrd="0" presId="urn:microsoft.com/office/officeart/2005/8/layout/arrow2"/>
    <dgm:cxn modelId="{A825CFED-6E83-46CE-94B0-593E3F2D3445}" type="presParOf" srcId="{3FB8D9BF-6390-4558-A771-FF27BC13679C}" destId="{02C73BCB-6D48-4E49-8D7A-ED5ECA17C4CE}" srcOrd="6" destOrd="0" presId="urn:microsoft.com/office/officeart/2005/8/layout/arrow2"/>
    <dgm:cxn modelId="{12375111-4E34-4000-A71C-CBD2200A8979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Внутренним экспертом  для аттестуемого является заместитель директора организации, следовательно он и посещает уроки, проверяет документы, оформляет экспертное заключение и загружает все документы в систему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Внешние эксперты проводят экспертизу заочно, аттестуемых из своего района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Члены аттестационной комиссии  проводят заочную экспертизу материалов всех аттестуемых по направлениям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1433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96253" custLinFactNeighborY="52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7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C8798E4-602B-435E-8CAB-024BF5E824DD}" type="presOf" srcId="{BC550112-22B4-498B-AEE3-A083B8E02D06}" destId="{5991B5D4-8CCF-49F1-BA14-8D156730C9C0}" srcOrd="0" destOrd="0" presId="urn:microsoft.com/office/officeart/2005/8/layout/list1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6A382320-F983-40AD-B6A4-2055E07BE211}" type="presOf" srcId="{51BB8718-552E-4C8C-9058-9CE415314751}" destId="{DB26D037-2EE8-4AAA-BF22-CBF768C95BB5}" srcOrd="0" destOrd="0" presId="urn:microsoft.com/office/officeart/2005/8/layout/list1"/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684637AB-2445-43F7-8564-9CC238949AC1}" type="presOf" srcId="{8B441D1B-D8FC-450B-A432-1895E58E31F8}" destId="{622060E3-161C-4688-9C7D-A9702D7BD12D}" srcOrd="0" destOrd="0" presId="urn:microsoft.com/office/officeart/2005/8/layout/list1"/>
    <dgm:cxn modelId="{5008BC51-1E47-49DC-9873-AB182B9B3DA6}" type="presOf" srcId="{A5DEF940-B5B7-4450-B4BE-577BE508022C}" destId="{D341E83E-97A4-44FD-8D70-EB6E6A816EAF}" srcOrd="1" destOrd="0" presId="urn:microsoft.com/office/officeart/2005/8/layout/list1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376C6C49-3507-4C8E-9463-11DB1A945C3C}" type="presOf" srcId="{A5DEF940-B5B7-4450-B4BE-577BE508022C}" destId="{646FDCCB-FD77-46A8-9AC3-E9E88F1DC5FF}" srcOrd="0" destOrd="0" presId="urn:microsoft.com/office/officeart/2005/8/layout/list1"/>
    <dgm:cxn modelId="{CDEFA88F-B108-4151-815C-30710F3C2597}" type="presOf" srcId="{51BB8718-552E-4C8C-9058-9CE415314751}" destId="{CDCE2722-E83C-4899-9B0F-65B26296B4E6}" srcOrd="1" destOrd="0" presId="urn:microsoft.com/office/officeart/2005/8/layout/list1"/>
    <dgm:cxn modelId="{0C04C8F7-32D8-4AF7-9F0E-621A032C69E7}" type="presOf" srcId="{8B441D1B-D8FC-450B-A432-1895E58E31F8}" destId="{A0DCBD92-98BD-4E05-9892-4E833A00BD8F}" srcOrd="1" destOrd="0" presId="urn:microsoft.com/office/officeart/2005/8/layout/list1"/>
    <dgm:cxn modelId="{C9B44944-A32D-4E36-9CEE-2961A59CD9C0}" type="presParOf" srcId="{5991B5D4-8CCF-49F1-BA14-8D156730C9C0}" destId="{2BF07C0B-7934-4BB9-A7DB-F4B155C5C8F0}" srcOrd="0" destOrd="0" presId="urn:microsoft.com/office/officeart/2005/8/layout/list1"/>
    <dgm:cxn modelId="{DE131D5E-C683-4A4D-BFDD-22D50993EE93}" type="presParOf" srcId="{2BF07C0B-7934-4BB9-A7DB-F4B155C5C8F0}" destId="{646FDCCB-FD77-46A8-9AC3-E9E88F1DC5FF}" srcOrd="0" destOrd="0" presId="urn:microsoft.com/office/officeart/2005/8/layout/list1"/>
    <dgm:cxn modelId="{057BE9F8-E44B-420E-876E-38BC93E318CC}" type="presParOf" srcId="{2BF07C0B-7934-4BB9-A7DB-F4B155C5C8F0}" destId="{D341E83E-97A4-44FD-8D70-EB6E6A816EAF}" srcOrd="1" destOrd="0" presId="urn:microsoft.com/office/officeart/2005/8/layout/list1"/>
    <dgm:cxn modelId="{856AB01A-466A-46CC-9803-F0B4A3DFDD0D}" type="presParOf" srcId="{5991B5D4-8CCF-49F1-BA14-8D156730C9C0}" destId="{83387B33-652A-4FD8-8376-7896ED49713C}" srcOrd="1" destOrd="0" presId="urn:microsoft.com/office/officeart/2005/8/layout/list1"/>
    <dgm:cxn modelId="{65F497C8-DC31-47A4-B4A2-A7991A86860A}" type="presParOf" srcId="{5991B5D4-8CCF-49F1-BA14-8D156730C9C0}" destId="{24958868-248C-4E64-8ECA-5BA86EB43573}" srcOrd="2" destOrd="0" presId="urn:microsoft.com/office/officeart/2005/8/layout/list1"/>
    <dgm:cxn modelId="{7C5397C9-C952-4020-9A6D-D33390AA16B2}" type="presParOf" srcId="{5991B5D4-8CCF-49F1-BA14-8D156730C9C0}" destId="{BD1F9C95-A2ED-4BE5-A71C-73CF71CE7B5D}" srcOrd="3" destOrd="0" presId="urn:microsoft.com/office/officeart/2005/8/layout/list1"/>
    <dgm:cxn modelId="{E68C51AD-6FA6-4B14-98AC-0CAAE6AC583A}" type="presParOf" srcId="{5991B5D4-8CCF-49F1-BA14-8D156730C9C0}" destId="{34B27BC0-79A0-490D-AF75-CEDCF234643C}" srcOrd="4" destOrd="0" presId="urn:microsoft.com/office/officeart/2005/8/layout/list1"/>
    <dgm:cxn modelId="{B7685B52-A93B-431D-A0A8-6AF0E609948D}" type="presParOf" srcId="{34B27BC0-79A0-490D-AF75-CEDCF234643C}" destId="{DB26D037-2EE8-4AAA-BF22-CBF768C95BB5}" srcOrd="0" destOrd="0" presId="urn:microsoft.com/office/officeart/2005/8/layout/list1"/>
    <dgm:cxn modelId="{5BDC4C65-A891-4174-8207-A2889C80C55F}" type="presParOf" srcId="{34B27BC0-79A0-490D-AF75-CEDCF234643C}" destId="{CDCE2722-E83C-4899-9B0F-65B26296B4E6}" srcOrd="1" destOrd="0" presId="urn:microsoft.com/office/officeart/2005/8/layout/list1"/>
    <dgm:cxn modelId="{95131DC3-6D26-41CA-8F9F-7C0DBAEB8A00}" type="presParOf" srcId="{5991B5D4-8CCF-49F1-BA14-8D156730C9C0}" destId="{51D49235-2B46-4F83-97E0-CBB1D8E2A934}" srcOrd="5" destOrd="0" presId="urn:microsoft.com/office/officeart/2005/8/layout/list1"/>
    <dgm:cxn modelId="{83ED29FE-E2A1-4948-98A5-09C0DCF1C195}" type="presParOf" srcId="{5991B5D4-8CCF-49F1-BA14-8D156730C9C0}" destId="{CFB02F0A-5E83-4CAD-A3E5-C3D3367E13AC}" srcOrd="6" destOrd="0" presId="urn:microsoft.com/office/officeart/2005/8/layout/list1"/>
    <dgm:cxn modelId="{8CF0A990-F2A3-4260-9697-1CE017F47D29}" type="presParOf" srcId="{5991B5D4-8CCF-49F1-BA14-8D156730C9C0}" destId="{A7BAF202-FB51-4A38-893C-DC279A16A6C3}" srcOrd="7" destOrd="0" presId="urn:microsoft.com/office/officeart/2005/8/layout/list1"/>
    <dgm:cxn modelId="{F529470C-E689-4C2B-9361-E056FD18BE92}" type="presParOf" srcId="{5991B5D4-8CCF-49F1-BA14-8D156730C9C0}" destId="{81DAE788-2898-4710-A213-4A89C5268CE2}" srcOrd="8" destOrd="0" presId="urn:microsoft.com/office/officeart/2005/8/layout/list1"/>
    <dgm:cxn modelId="{083B9D1A-224E-4CA9-803C-69F746BA77FC}" type="presParOf" srcId="{81DAE788-2898-4710-A213-4A89C5268CE2}" destId="{622060E3-161C-4688-9C7D-A9702D7BD12D}" srcOrd="0" destOrd="0" presId="urn:microsoft.com/office/officeart/2005/8/layout/list1"/>
    <dgm:cxn modelId="{3F04BB65-9D52-46D2-9CE6-1845685FF46C}" type="presParOf" srcId="{81DAE788-2898-4710-A213-4A89C5268CE2}" destId="{A0DCBD92-98BD-4E05-9892-4E833A00BD8F}" srcOrd="1" destOrd="0" presId="urn:microsoft.com/office/officeart/2005/8/layout/list1"/>
    <dgm:cxn modelId="{4218BB68-B915-4885-B1CB-8F373595FB03}" type="presParOf" srcId="{5991B5D4-8CCF-49F1-BA14-8D156730C9C0}" destId="{F9E60201-D90B-447E-B1EC-895B6547F9BE}" srcOrd="9" destOrd="0" presId="urn:microsoft.com/office/officeart/2005/8/layout/list1"/>
    <dgm:cxn modelId="{DD30835F-C1CE-4B37-8903-63201A917EF8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CF7B7-1DD5-4005-A65D-AB27A81B14EA}">
      <dsp:nvSpPr>
        <dsp:cNvPr id="0" name=""/>
        <dsp:cNvSpPr/>
      </dsp:nvSpPr>
      <dsp:spPr>
        <a:xfrm>
          <a:off x="773854" y="0"/>
          <a:ext cx="7171325" cy="1042096"/>
        </a:xfrm>
        <a:prstGeom prst="roundRect">
          <a:avLst>
            <a:gd name="adj" fmla="val 10000"/>
          </a:avLst>
        </a:prstGeom>
        <a:solidFill>
          <a:schemeClr val="bg1"/>
        </a:solidFill>
        <a:ln w="381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>
              <a:solidFill>
                <a:srgbClr val="002060"/>
              </a:solidFill>
            </a:rPr>
            <a:t>Виды аттестации</a:t>
          </a:r>
          <a:endParaRPr lang="ru-RU" sz="5900" b="1" kern="1200" dirty="0">
            <a:solidFill>
              <a:srgbClr val="002060"/>
            </a:solidFill>
          </a:endParaRPr>
        </a:p>
      </dsp:txBody>
      <dsp:txXfrm>
        <a:off x="804376" y="30522"/>
        <a:ext cx="7110281" cy="981052"/>
      </dsp:txXfrm>
    </dsp:sp>
    <dsp:sp modelId="{C901C136-5EBE-4434-A5FF-D47D6EA30A37}">
      <dsp:nvSpPr>
        <dsp:cNvPr id="0" name=""/>
        <dsp:cNvSpPr/>
      </dsp:nvSpPr>
      <dsp:spPr>
        <a:xfrm>
          <a:off x="1490986" y="1042096"/>
          <a:ext cx="444313" cy="692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2381"/>
              </a:lnTo>
              <a:lnTo>
                <a:pt x="444313" y="692381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9BFDC-AA67-404D-9D17-BFAA1EF7D889}">
      <dsp:nvSpPr>
        <dsp:cNvPr id="0" name=""/>
        <dsp:cNvSpPr/>
      </dsp:nvSpPr>
      <dsp:spPr>
        <a:xfrm>
          <a:off x="1935300" y="997947"/>
          <a:ext cx="7222255" cy="147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78444" y="1041091"/>
        <a:ext cx="7135967" cy="1386773"/>
      </dsp:txXfrm>
    </dsp:sp>
    <dsp:sp modelId="{C9B56D1A-64DB-41A2-A2ED-FA3F0E4F6E2D}">
      <dsp:nvSpPr>
        <dsp:cNvPr id="0" name=""/>
        <dsp:cNvSpPr/>
      </dsp:nvSpPr>
      <dsp:spPr>
        <a:xfrm>
          <a:off x="1490986" y="1042096"/>
          <a:ext cx="444313" cy="2296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6516"/>
              </a:lnTo>
              <a:lnTo>
                <a:pt x="444313" y="2296516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26982-C5A4-4741-B157-3E4D20F0BFCF}">
      <dsp:nvSpPr>
        <dsp:cNvPr id="0" name=""/>
        <dsp:cNvSpPr/>
      </dsp:nvSpPr>
      <dsp:spPr>
        <a:xfrm>
          <a:off x="1935300" y="2645447"/>
          <a:ext cx="7238759" cy="13863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75904" y="2686051"/>
        <a:ext cx="7157551" cy="1305121"/>
      </dsp:txXfrm>
    </dsp:sp>
    <dsp:sp modelId="{AE7D7429-CFDC-4938-AE06-1BEB869E8ECF}">
      <dsp:nvSpPr>
        <dsp:cNvPr id="0" name=""/>
        <dsp:cNvSpPr/>
      </dsp:nvSpPr>
      <dsp:spPr>
        <a:xfrm>
          <a:off x="1490986" y="1042096"/>
          <a:ext cx="437390" cy="3831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1174"/>
              </a:lnTo>
              <a:lnTo>
                <a:pt x="437390" y="3831174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869DB0-559A-4FBE-88BD-8F5DC7918916}">
      <dsp:nvSpPr>
        <dsp:cNvPr id="0" name=""/>
        <dsp:cNvSpPr/>
      </dsp:nvSpPr>
      <dsp:spPr>
        <a:xfrm>
          <a:off x="1928377" y="4211408"/>
          <a:ext cx="7292018" cy="13237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67147" y="4250178"/>
        <a:ext cx="7214478" cy="1246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3366881" y="0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3983961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3761943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3761943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5160516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4622627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622627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6432232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6399099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6399099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9287626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7161064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7161064" y="934857"/>
        <a:ext cx="1321506" cy="2820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58868-248C-4E64-8ECA-5BA86EB43573}">
      <dsp:nvSpPr>
        <dsp:cNvPr id="0" name=""/>
        <dsp:cNvSpPr/>
      </dsp:nvSpPr>
      <dsp:spPr>
        <a:xfrm>
          <a:off x="0" y="878591"/>
          <a:ext cx="1044116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1E83E-97A4-44FD-8D70-EB6E6A816EAF}">
      <dsp:nvSpPr>
        <dsp:cNvPr id="0" name=""/>
        <dsp:cNvSpPr/>
      </dsp:nvSpPr>
      <dsp:spPr>
        <a:xfrm>
          <a:off x="522058" y="24125"/>
          <a:ext cx="9402128" cy="13120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Внутренним экспертом  для аттестуемого является заместитель директора организации, следовательно он и посещает уроки, проверяет документы, оформляет экспертное заключение и загружает все документы в систему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6106" y="88173"/>
        <a:ext cx="9274032" cy="1183929"/>
      </dsp:txXfrm>
    </dsp:sp>
    <dsp:sp modelId="{CFB02F0A-5E83-4CAD-A3E5-C3D3367E13AC}">
      <dsp:nvSpPr>
        <dsp:cNvPr id="0" name=""/>
        <dsp:cNvSpPr/>
      </dsp:nvSpPr>
      <dsp:spPr>
        <a:xfrm>
          <a:off x="0" y="2065562"/>
          <a:ext cx="1044116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E2722-E83C-4899-9B0F-65B26296B4E6}">
      <dsp:nvSpPr>
        <dsp:cNvPr id="0" name=""/>
        <dsp:cNvSpPr/>
      </dsp:nvSpPr>
      <dsp:spPr>
        <a:xfrm>
          <a:off x="986480" y="1875052"/>
          <a:ext cx="9454679" cy="69593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Внешние эксперты проводят экспертизу заочно, аттестуемых из своего района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20453" y="1909025"/>
        <a:ext cx="9386733" cy="627984"/>
      </dsp:txXfrm>
    </dsp:sp>
    <dsp:sp modelId="{6370BC4B-1573-467A-885C-7F3FFA778925}">
      <dsp:nvSpPr>
        <dsp:cNvPr id="0" name=""/>
        <dsp:cNvSpPr/>
      </dsp:nvSpPr>
      <dsp:spPr>
        <a:xfrm>
          <a:off x="0" y="3248890"/>
          <a:ext cx="1044116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BD92-98BD-4E05-9892-4E833A00BD8F}">
      <dsp:nvSpPr>
        <dsp:cNvPr id="0" name=""/>
        <dsp:cNvSpPr/>
      </dsp:nvSpPr>
      <dsp:spPr>
        <a:xfrm>
          <a:off x="522058" y="3014162"/>
          <a:ext cx="9454679" cy="69228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Члены аттестационной комиссии  проводят заочную экспертизу материалов всех аттестуемых по направлениям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5853" y="3047957"/>
        <a:ext cx="9387089" cy="624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0.57162</cdr:x>
      <cdr:y>0.29336</cdr:y>
    </cdr:from>
    <cdr:to>
      <cdr:x>0.75601</cdr:x>
      <cdr:y>0.91353</cdr:y>
    </cdr:to>
    <cdr:cxnSp macro="">
      <cdr:nvCxnSpPr>
        <cdr:cNvPr id="5" name="Прямая со стрелкой 4"/>
        <cdr:cNvCxnSpPr/>
      </cdr:nvCxnSpPr>
      <cdr:spPr>
        <a:xfrm xmlns:a="http://schemas.openxmlformats.org/drawingml/2006/main" flipH="1">
          <a:off x="5803703" y="1362448"/>
          <a:ext cx="1872208" cy="2880320"/>
        </a:xfrm>
        <a:prstGeom xmlns:a="http://schemas.openxmlformats.org/drawingml/2006/main" prst="straightConnector1">
          <a:avLst/>
        </a:prstGeom>
        <a:ln xmlns:a="http://schemas.openxmlformats.org/drawingml/2006/main" w="47625" cap="flat" cmpd="sng">
          <a:solidFill>
            <a:srgbClr val="C00000">
              <a:alpha val="99000"/>
            </a:srgbClr>
          </a:solidFill>
          <a:headEnd type="oval" w="lg" len="lg"/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0.50892</cdr:x>
      <cdr:y>0.04395</cdr:y>
    </cdr:from>
    <cdr:to>
      <cdr:x>0.51676</cdr:x>
      <cdr:y>0.98857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H="1">
          <a:off x="5012270" y="220584"/>
          <a:ext cx="77196" cy="4741514"/>
        </a:xfrm>
        <a:prstGeom xmlns:a="http://schemas.openxmlformats.org/drawingml/2006/main" prst="line">
          <a:avLst/>
        </a:prstGeom>
        <a:ln xmlns:a="http://schemas.openxmlformats.org/drawingml/2006/main" w="76200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0.2152</cdr:y>
    </cdr:from>
    <cdr:to>
      <cdr:x>0.97957</cdr:x>
      <cdr:y>0.23959</cdr:y>
    </cdr:to>
    <cdr:cxnSp macro="">
      <cdr:nvCxnSpPr>
        <cdr:cNvPr id="3" name="Прямая со стрелкой 2"/>
        <cdr:cNvCxnSpPr/>
      </cdr:nvCxnSpPr>
      <cdr:spPr>
        <a:xfrm xmlns:a="http://schemas.openxmlformats.org/drawingml/2006/main" flipV="1">
          <a:off x="0" y="1033437"/>
          <a:ext cx="10933214" cy="117130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triangle"/>
          <a:tailEnd type="triangle"/>
        </a:ln>
        <a:effectLst xmlns:a="http://schemas.openxmlformats.org/drawingml/2006/main">
          <a:innerShdw blurRad="63500" dist="50800" dir="13500000">
            <a:prstClr val="black">
              <a:alpha val="50000"/>
            </a:prstClr>
          </a:innerShdw>
        </a:effectLst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301" cy="493237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890" y="1"/>
            <a:ext cx="2919301" cy="493237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502"/>
            <a:ext cx="2919301" cy="49323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890" y="9371502"/>
            <a:ext cx="2919301" cy="49323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860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34" tIns="45317" rIns="90634" bIns="4531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634" tIns="45317" rIns="90634" bIns="4531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37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145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953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7355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845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6037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3623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985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369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531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14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6335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32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7958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003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394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1752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317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085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6867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3909" y="4686501"/>
            <a:ext cx="5788280" cy="4671274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357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92481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0481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7438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282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739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2253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536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006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860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5827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5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F9ED-559B-4D5C-A40E-70B2972C2CF8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28859-4214-48E3-A74F-A19E8540D735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A23E9-4598-457C-8474-D281BBE5B956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172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133668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6430280" y="2857080"/>
            <a:ext cx="5249594" cy="1607185"/>
          </a:xfrm>
          <a:custGeom>
            <a:avLst/>
            <a:gdLst/>
            <a:ahLst/>
            <a:cxnLst/>
            <a:rect l="l" t="t" r="r" b="b"/>
            <a:pathLst>
              <a:path w="4265295" h="1607185">
                <a:moveTo>
                  <a:pt x="0" y="0"/>
                </a:moveTo>
                <a:lnTo>
                  <a:pt x="4264901" y="0"/>
                </a:lnTo>
                <a:lnTo>
                  <a:pt x="4264901" y="1607032"/>
                </a:lnTo>
                <a:lnTo>
                  <a:pt x="0" y="1607032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6430280" y="1155891"/>
            <a:ext cx="5249594" cy="1607185"/>
          </a:xfrm>
          <a:custGeom>
            <a:avLst/>
            <a:gdLst/>
            <a:ahLst/>
            <a:cxnLst/>
            <a:rect l="l" t="t" r="r" b="b"/>
            <a:pathLst>
              <a:path w="4265295" h="1607185">
                <a:moveTo>
                  <a:pt x="0" y="0"/>
                </a:moveTo>
                <a:lnTo>
                  <a:pt x="4264901" y="0"/>
                </a:lnTo>
                <a:lnTo>
                  <a:pt x="4264901" y="1607032"/>
                </a:lnTo>
                <a:lnTo>
                  <a:pt x="0" y="1607032"/>
                </a:lnTo>
                <a:lnTo>
                  <a:pt x="0" y="0"/>
                </a:lnTo>
                <a:close/>
              </a:path>
            </a:pathLst>
          </a:custGeom>
          <a:solidFill>
            <a:srgbClr val="15A0C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k object 19"/>
          <p:cNvSpPr/>
          <p:nvPr/>
        </p:nvSpPr>
        <p:spPr>
          <a:xfrm>
            <a:off x="6430280" y="4558272"/>
            <a:ext cx="5249594" cy="1792605"/>
          </a:xfrm>
          <a:custGeom>
            <a:avLst/>
            <a:gdLst/>
            <a:ahLst/>
            <a:cxnLst/>
            <a:rect l="l" t="t" r="r" b="b"/>
            <a:pathLst>
              <a:path w="4265295" h="1792604">
                <a:moveTo>
                  <a:pt x="0" y="0"/>
                </a:moveTo>
                <a:lnTo>
                  <a:pt x="4264901" y="0"/>
                </a:lnTo>
                <a:lnTo>
                  <a:pt x="4264901" y="1792472"/>
                </a:lnTo>
                <a:lnTo>
                  <a:pt x="0" y="1792472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k object 20"/>
          <p:cNvSpPr/>
          <p:nvPr/>
        </p:nvSpPr>
        <p:spPr>
          <a:xfrm>
            <a:off x="786486" y="1628800"/>
            <a:ext cx="4955735" cy="4968875"/>
          </a:xfrm>
          <a:custGeom>
            <a:avLst/>
            <a:gdLst/>
            <a:ahLst/>
            <a:cxnLst/>
            <a:rect l="l" t="t" r="r" b="b"/>
            <a:pathLst>
              <a:path w="4026535" h="4968875">
                <a:moveTo>
                  <a:pt x="0" y="0"/>
                </a:moveTo>
                <a:lnTo>
                  <a:pt x="4025944" y="0"/>
                </a:lnTo>
                <a:lnTo>
                  <a:pt x="4025944" y="4968552"/>
                </a:lnTo>
                <a:lnTo>
                  <a:pt x="0" y="4968552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70199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17375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30280" y="1465422"/>
            <a:ext cx="524959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7921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692C-B54B-44BA-8DF0-7EC85B6C26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394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7411-696A-46F5-A752-A8AE8831ECF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293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9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9EC02-9357-4EFC-A73B-1933E6C8D8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32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7E3F7-1128-4875-AA41-DBD85F26B3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5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8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9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F08-8878-497F-8A9B-E62B471927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8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352C1-831A-4CCB-8C70-CBC2D8F4505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2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D563-ED29-4141-878B-B83BA519F03C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3E0-CAC2-43BA-A173-F41E693394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5775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1EC8F-78AC-429B-9CF0-958DBE387F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3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29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442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C9AD-24F8-4220-8933-164AD0598CB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566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CEB5-9A87-4A6B-8468-BB553760E1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6033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EB382-9E64-432D-8722-061C16FC82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7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872B8-749E-4C74-A894-2BD8C4703997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9C5B9-29D4-494F-B123-1359D40AEB15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3DA4-6BD1-4DF5-95E2-FF5F652092E5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ACFC-1BC0-49F0-832F-32FCA949F762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2FE-08CF-4EE0-9A52-5BF7EC9F6B63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A6AB-DA54-4E8B-A8B8-147BB6749723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862D-7695-41E7-8830-75069E6FFCFF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18B3-25DE-4981-9533-B95287C6B739}" type="datetime1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7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  <p:sldLayoutId id="2147483675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0"/>
            <a:ext cx="284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fld id="{52EA8965-349C-4DC0-9CF4-E2FF505EFE8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40"/>
              <a:t>28.11.2018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0"/>
            <a:ext cx="3860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0"/>
            <a:ext cx="284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87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emf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71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63352" y="1628021"/>
            <a:ext cx="11665296" cy="3077760"/>
          </a:xfrm>
          <a:prstGeom prst="rect">
            <a:avLst/>
          </a:prstGeom>
        </p:spPr>
        <p:txBody>
          <a:bodyPr wrap="square" lIns="121915" tIns="60957" rIns="121915" bIns="60957">
            <a:spAutoFit/>
          </a:bodyPr>
          <a:lstStyle/>
          <a:p>
            <a:pPr lvl="0" algn="ctr">
              <a:defRPr/>
            </a:pPr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Итоги аттестации педагогических работников Республики Татарстан </a:t>
            </a:r>
          </a:p>
          <a:p>
            <a:pPr lvl="0" algn="ctr">
              <a:defRPr/>
            </a:pPr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в 2017-2018 учебном году и задачах на 2018/2019 учебный год</a:t>
            </a:r>
            <a:endParaRPr lang="ru-RU" altLang="ru-RU" sz="4800" b="1" i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87888" y="4857760"/>
            <a:ext cx="6840760" cy="1527218"/>
          </a:xfrm>
          <a:prstGeom prst="rect">
            <a:avLst/>
          </a:prstGeom>
          <a:ln>
            <a:noFill/>
          </a:ln>
          <a:effectLst/>
        </p:spPr>
        <p:txBody>
          <a:bodyPr lIns="121915" tIns="60957" rIns="121915" bIns="60957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27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Л.С. Амирова</a:t>
            </a:r>
          </a:p>
          <a:p>
            <a:pPr algn="l">
              <a:spcBef>
                <a:spcPts val="0"/>
              </a:spcBef>
              <a:defRPr/>
            </a:pPr>
            <a:r>
              <a:rPr lang="ru-RU" sz="2667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начальник отдела кадровой политики</a:t>
            </a:r>
          </a:p>
          <a:p>
            <a:pPr algn="l">
              <a:spcBef>
                <a:spcPts val="0"/>
              </a:spcBef>
              <a:defRPr/>
            </a:pPr>
            <a:r>
              <a:rPr lang="ru-RU" sz="2667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Министерства образования </a:t>
            </a:r>
            <a:r>
              <a:rPr lang="ru-RU" sz="2667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науки Республики Татарстан</a:t>
            </a:r>
            <a:endParaRPr lang="ru-RU" sz="2667" b="1" i="1" dirty="0">
              <a:solidFill>
                <a:srgbClr val="1F497D"/>
              </a:solidFill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82032" y="382590"/>
            <a:ext cx="12517967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82032" y="6301918"/>
            <a:ext cx="1251796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5" y="164641"/>
            <a:ext cx="1435104" cy="141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213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3659" y="214290"/>
            <a:ext cx="104583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О квалификационном уровне учителей-предметников в % (высшая, по РТ – 17% )</a:t>
            </a:r>
            <a:endParaRPr lang="ru-RU" altLang="ru-RU" sz="28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9526906"/>
              </p:ext>
            </p:extLst>
          </p:nvPr>
        </p:nvGraphicFramePr>
        <p:xfrm>
          <a:off x="857213" y="1988840"/>
          <a:ext cx="10927420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3217375"/>
              </p:ext>
            </p:extLst>
          </p:nvPr>
        </p:nvGraphicFramePr>
        <p:xfrm>
          <a:off x="1733659" y="1001818"/>
          <a:ext cx="9848741" cy="5019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7082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3659" y="214290"/>
            <a:ext cx="104583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О квалификационном уровне педагогических работников в разрезе районов (</a:t>
            </a:r>
            <a:r>
              <a:rPr lang="ru-RU" altLang="ru-RU" sz="2800" b="1" i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по РТ – 65,1%)</a:t>
            </a:r>
            <a:endParaRPr lang="ru-RU" altLang="ru-RU" sz="2800" b="1" i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11</a:t>
            </a:fld>
            <a:endParaRPr lang="ru-RU" dirty="0"/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2642957"/>
              </p:ext>
            </p:extLst>
          </p:nvPr>
        </p:nvGraphicFramePr>
        <p:xfrm>
          <a:off x="563386" y="1387451"/>
          <a:ext cx="11161240" cy="480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1184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35403"/>
            <a:ext cx="984047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оручение </a:t>
            </a:r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Правительства Российской Федерации от 21 июня 2017 г. № ОГ-П8-3959  по формированию и введению национальной системы учительского 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роста </a:t>
            </a:r>
            <a:r>
              <a:rPr lang="ru-RU" altLang="ru-RU" sz="2400" b="1" i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(НСУР)</a:t>
            </a:r>
            <a:endParaRPr lang="ru-RU" altLang="ru-RU" sz="2400" b="1" i="1" dirty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15404" y="2109286"/>
            <a:ext cx="107291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>
                <a:solidFill>
                  <a:srgbClr val="C00000"/>
                </a:solidFill>
              </a:rPr>
              <a:t>Совершенствование системы аттестации учителей»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</a:rPr>
              <a:t>«Эффективный контракт»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</a:rPr>
              <a:t>«Совершенствование системы дополнительного профессионального образования учителей»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</a:rPr>
              <a:t>«Педагогическое образование»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</a:rPr>
              <a:t>«Повышение престижа профессии»</a:t>
            </a:r>
          </a:p>
        </p:txBody>
      </p:sp>
    </p:spTree>
    <p:extLst>
      <p:ext uri="{BB962C8B-B14F-4D97-AF65-F5344CB8AC3E}">
        <p14:creationId xmlns:p14="http://schemas.microsoft.com/office/powerpoint/2010/main" val="75426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35403"/>
            <a:ext cx="984047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оручение </a:t>
            </a:r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Правительства Российской Федерации от 21 июня 2017 г. № ОГ-П8-3959  по формированию и введению национальной системы учительского 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роста </a:t>
            </a:r>
            <a:r>
              <a:rPr lang="ru-RU" altLang="ru-RU" sz="2400" b="1" i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(НСУР)</a:t>
            </a:r>
            <a:endParaRPr lang="ru-RU" altLang="ru-RU" sz="2400" b="1" i="1" dirty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15404" y="2109286"/>
            <a:ext cx="107291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Одним из важнейших механизмов обеспечения формирования НСУР является установление для педагогических работников уровней владения профессиональными компетенциями, подтверждаемыми результатами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17942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35403"/>
            <a:ext cx="984047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оручение </a:t>
            </a:r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Правительства Российской Федерации от 21 июня 2017 г. № ОГ-П8-3959  по формированию и введению национальной системы учительского 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роста </a:t>
            </a:r>
            <a:r>
              <a:rPr lang="ru-RU" altLang="ru-RU" sz="2400" b="1" i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(НСУР)</a:t>
            </a:r>
            <a:endParaRPr lang="ru-RU" altLang="ru-RU" sz="2400" b="1" i="1" dirty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99456" y="2109286"/>
            <a:ext cx="106451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Апробация </a:t>
            </a:r>
            <a:r>
              <a:rPr lang="ru-RU" sz="4800" dirty="0">
                <a:solidFill>
                  <a:srgbClr val="002060"/>
                </a:solidFill>
              </a:rPr>
              <a:t>новой модели аттестации учителей на основе единых (федеральных) оценочных материалов </a:t>
            </a:r>
            <a:r>
              <a:rPr lang="ru-RU" sz="4800" dirty="0" smtClean="0">
                <a:solidFill>
                  <a:srgbClr val="002060"/>
                </a:solidFill>
              </a:rPr>
              <a:t>(</a:t>
            </a:r>
            <a:r>
              <a:rPr lang="ru-RU" sz="4800" dirty="0" smtClean="0">
                <a:solidFill>
                  <a:srgbClr val="C00000"/>
                </a:solidFill>
              </a:rPr>
              <a:t>ЕФОМ</a:t>
            </a:r>
            <a:r>
              <a:rPr lang="ru-RU" sz="4800" dirty="0" smtClean="0">
                <a:solidFill>
                  <a:srgbClr val="002060"/>
                </a:solidFill>
              </a:rPr>
              <a:t>)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7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35403"/>
            <a:ext cx="984047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оручение </a:t>
            </a:r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Правительства Российской Федерации от 21 июня 2017 г. № ОГ-П8-3959  по формированию и введению национальной системы учительского 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роста </a:t>
            </a:r>
            <a:r>
              <a:rPr lang="ru-RU" altLang="ru-RU" sz="2400" b="1" i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(НСУР)</a:t>
            </a:r>
            <a:endParaRPr lang="ru-RU" altLang="ru-RU" sz="2400" b="1" i="1" dirty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99456" y="2109286"/>
            <a:ext cx="1064514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</a:rPr>
              <a:t>Республика Татарстан вошла в число </a:t>
            </a:r>
            <a:r>
              <a:rPr lang="ru-RU" sz="4000" dirty="0" smtClean="0">
                <a:solidFill>
                  <a:srgbClr val="002060"/>
                </a:solidFill>
              </a:rPr>
              <a:t>13 </a:t>
            </a:r>
            <a:r>
              <a:rPr lang="ru-RU" sz="4000" dirty="0">
                <a:solidFill>
                  <a:srgbClr val="002060"/>
                </a:solidFill>
              </a:rPr>
              <a:t>регионов России, где этот эксперимент был проведен в 2017 году.</a:t>
            </a:r>
          </a:p>
          <a:p>
            <a:pPr algn="ctr"/>
            <a:r>
              <a:rPr lang="ru-RU" sz="4000" dirty="0">
                <a:solidFill>
                  <a:srgbClr val="002060"/>
                </a:solidFill>
              </a:rPr>
              <a:t>По ЕФОМ прошли аттестацию учителя математики, русского </a:t>
            </a:r>
            <a:r>
              <a:rPr lang="ru-RU" sz="4000" dirty="0" smtClean="0">
                <a:solidFill>
                  <a:srgbClr val="002060"/>
                </a:solidFill>
              </a:rPr>
              <a:t>языка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06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35403"/>
            <a:ext cx="984047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оручение </a:t>
            </a:r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Правительства Российской Федерации от 21 июня 2017 г. № ОГ-П8-3959  по формированию и введению национальной системы учительского 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роста </a:t>
            </a:r>
            <a:r>
              <a:rPr lang="ru-RU" altLang="ru-RU" sz="2400" b="1" i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(НСУР)</a:t>
            </a:r>
            <a:endParaRPr lang="ru-RU" altLang="ru-RU" sz="2400" b="1" i="1" dirty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99456" y="2109286"/>
            <a:ext cx="106451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             В </a:t>
            </a:r>
            <a:r>
              <a:rPr lang="ru-RU" sz="2400" dirty="0">
                <a:solidFill>
                  <a:srgbClr val="002060"/>
                </a:solidFill>
              </a:rPr>
              <a:t>рамках эксперимента </a:t>
            </a:r>
            <a:r>
              <a:rPr lang="ru-RU" sz="2400" dirty="0">
                <a:solidFill>
                  <a:srgbClr val="C00000"/>
                </a:solidFill>
              </a:rPr>
              <a:t>в октябре-декабре 2017 г</a:t>
            </a:r>
            <a:r>
              <a:rPr lang="ru-RU" sz="2400" dirty="0">
                <a:solidFill>
                  <a:srgbClr val="002060"/>
                </a:solidFill>
              </a:rPr>
              <a:t>ода проведена аттестация </a:t>
            </a:r>
            <a:r>
              <a:rPr lang="ru-RU" sz="2400" dirty="0" smtClean="0">
                <a:solidFill>
                  <a:srgbClr val="002060"/>
                </a:solidFill>
              </a:rPr>
              <a:t>в целом по республике в </a:t>
            </a:r>
            <a:r>
              <a:rPr lang="ru-RU" sz="2400" dirty="0">
                <a:solidFill>
                  <a:srgbClr val="002060"/>
                </a:solidFill>
              </a:rPr>
              <a:t>два основных этапа: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1.	Этап – оценка экспертами открытого урока учителя-претендента. Экспертиза проведена через оценку видеозаписи урока.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      2</a:t>
            </a:r>
            <a:r>
              <a:rPr lang="ru-RU" sz="2400" dirty="0">
                <a:solidFill>
                  <a:srgbClr val="002060"/>
                </a:solidFill>
              </a:rPr>
              <a:t>.	 Этап – оценочное мероприятие в виде тестирования </a:t>
            </a:r>
            <a:r>
              <a:rPr lang="ru-RU" sz="2400" dirty="0" smtClean="0">
                <a:solidFill>
                  <a:srgbClr val="002060"/>
                </a:solidFill>
              </a:rPr>
              <a:t>учителя, </a:t>
            </a:r>
            <a:r>
              <a:rPr lang="ru-RU" sz="2400" dirty="0">
                <a:solidFill>
                  <a:srgbClr val="002060"/>
                </a:solidFill>
              </a:rPr>
              <a:t>разбитых по следующим блокам: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-	знание преподаваемого предмета,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-	психолого-педагогические компетенции,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-	педагогические компетенции.</a:t>
            </a: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374" y="624510"/>
            <a:ext cx="50405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35403"/>
            <a:ext cx="984047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оручение </a:t>
            </a:r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Правительства Российской Федерации от 21 июня 2017 г. № ОГ-П8-3959  по формированию и введению национальной системы учительского 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роста </a:t>
            </a:r>
            <a:r>
              <a:rPr lang="ru-RU" altLang="ru-RU" sz="2400" b="1" i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(НСУР)</a:t>
            </a:r>
            <a:endParaRPr lang="ru-RU" altLang="ru-RU" sz="2400" b="1" i="1" dirty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83432" y="2109287"/>
            <a:ext cx="108732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 2017 году в </a:t>
            </a:r>
            <a:r>
              <a:rPr lang="ru-RU" sz="2000" b="1" dirty="0">
                <a:solidFill>
                  <a:srgbClr val="002060"/>
                </a:solidFill>
              </a:rPr>
              <a:t>рамках аттестации был </a:t>
            </a:r>
            <a:r>
              <a:rPr lang="ru-RU" sz="2000" b="1" dirty="0" smtClean="0">
                <a:solidFill>
                  <a:srgbClr val="002060"/>
                </a:solidFill>
              </a:rPr>
              <a:t>замерен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уровень сформированности у </a:t>
            </a:r>
            <a:r>
              <a:rPr lang="ru-RU" sz="2000" dirty="0" smtClean="0">
                <a:solidFill>
                  <a:srgbClr val="002060"/>
                </a:solidFill>
              </a:rPr>
              <a:t>педагогов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следующих основных компетенций, предусмотренных профессиональным стандартом учителя: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-	планирование учебных занятий.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-	проведение учебных занятий.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-оказание </a:t>
            </a:r>
            <a:r>
              <a:rPr lang="ru-RU" sz="2000" dirty="0">
                <a:solidFill>
                  <a:srgbClr val="002060"/>
                </a:solidFill>
              </a:rPr>
              <a:t>адресной помощи </a:t>
            </a:r>
            <a:r>
              <a:rPr lang="ru-RU" sz="2000" dirty="0" smtClean="0">
                <a:solidFill>
                  <a:srgbClr val="002060"/>
                </a:solidFill>
              </a:rPr>
              <a:t>обучающимся;</a:t>
            </a:r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               -осуществление </a:t>
            </a:r>
            <a:r>
              <a:rPr lang="ru-RU" sz="2000" dirty="0">
                <a:solidFill>
                  <a:srgbClr val="002060"/>
                </a:solidFill>
              </a:rPr>
              <a:t>профессиональной деятельности в соответствии с требованиями федеральных государственных образовательных </a:t>
            </a:r>
            <a:r>
              <a:rPr lang="ru-RU" sz="2000" dirty="0" smtClean="0">
                <a:solidFill>
                  <a:srgbClr val="002060"/>
                </a:solidFill>
              </a:rPr>
              <a:t>стандартов;</a:t>
            </a:r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-	формирование и реализация программ развития универсальных учебных действий, образцов и ценностей социального поведения.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-	организация, осуществление контроля и оценки учебных достижений, текущих и итоговых </a:t>
            </a:r>
            <a:r>
              <a:rPr lang="ru-RU" sz="2000" dirty="0" smtClean="0">
                <a:solidFill>
                  <a:srgbClr val="002060"/>
                </a:solidFill>
              </a:rPr>
              <a:t>результатов</a:t>
            </a:r>
            <a:endParaRPr lang="ru-RU" sz="2000" dirty="0">
              <a:solidFill>
                <a:srgbClr val="002060"/>
              </a:solidFill>
            </a:endParaRP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0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7448" y="980728"/>
            <a:ext cx="9937104" cy="4608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7"/>
          </a:p>
        </p:txBody>
      </p:sp>
    </p:spTree>
    <p:extLst>
      <p:ext uri="{BB962C8B-B14F-4D97-AF65-F5344CB8AC3E}">
        <p14:creationId xmlns:p14="http://schemas.microsoft.com/office/powerpoint/2010/main" val="351744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3432" y="836712"/>
            <a:ext cx="9289032" cy="5688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7"/>
          </a:p>
        </p:txBody>
      </p:sp>
    </p:spTree>
    <p:extLst>
      <p:ext uri="{BB962C8B-B14F-4D97-AF65-F5344CB8AC3E}">
        <p14:creationId xmlns:p14="http://schemas.microsoft.com/office/powerpoint/2010/main" val="289318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028" y="274638"/>
            <a:ext cx="10701375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Правовое регулирование аттестации</a:t>
            </a:r>
            <a:r>
              <a:rPr lang="ru-RU" altLang="ru-RU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altLang="ru-RU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* Конституция РФ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endParaRPr lang="ru-RU" dirty="0" smtClean="0">
              <a:solidFill>
                <a:srgbClr val="002060"/>
              </a:solidFill>
              <a:latin typeface="Arial Black" pitchFamily="34" charset="0"/>
              <a:ea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* Трудовой кодекс РФ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endParaRPr lang="ru-RU" dirty="0" smtClean="0">
              <a:solidFill>
                <a:srgbClr val="002060"/>
              </a:solidFill>
              <a:latin typeface="Arial Black" pitchFamily="34" charset="0"/>
              <a:ea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* Федеральный закон от 29 декабря 2012 г. № 273-ФЗ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   «Об образовании в Российской Федерации» (ст. 49)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endParaRPr lang="ru-RU" dirty="0" smtClean="0">
              <a:solidFill>
                <a:srgbClr val="002060"/>
              </a:solidFill>
              <a:latin typeface="Arial Black" pitchFamily="34" charset="0"/>
              <a:ea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* Приказ Минобрнауки России от 7 апреля 2014 г. № 276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   «Об утверждении Порядка проведения аттестации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   педагогических  работников организаций,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   осуществляющих образовательную деятельность»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endParaRPr lang="ru-RU" dirty="0" smtClean="0">
              <a:solidFill>
                <a:srgbClr val="002060"/>
              </a:solidFill>
              <a:latin typeface="Arial Black" pitchFamily="34" charset="0"/>
              <a:ea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ea typeface="Times New Roman"/>
              </a:rPr>
              <a:t>* Административный регламент. Отраслевое соглашение 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656" y="428604"/>
            <a:ext cx="357191" cy="5786478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60" y="285728"/>
            <a:ext cx="928695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335368" y="6143644"/>
            <a:ext cx="1185663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36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1424" y="0"/>
            <a:ext cx="10441159" cy="6021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7"/>
          </a:p>
        </p:txBody>
      </p:sp>
    </p:spTree>
    <p:extLst>
      <p:ext uri="{BB962C8B-B14F-4D97-AF65-F5344CB8AC3E}">
        <p14:creationId xmlns:p14="http://schemas.microsoft.com/office/powerpoint/2010/main" val="327154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1464" y="0"/>
            <a:ext cx="10009111" cy="5877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7"/>
          </a:p>
        </p:txBody>
      </p:sp>
    </p:spTree>
    <p:extLst>
      <p:ext uri="{BB962C8B-B14F-4D97-AF65-F5344CB8AC3E}">
        <p14:creationId xmlns:p14="http://schemas.microsoft.com/office/powerpoint/2010/main" val="424158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22</a:t>
            </a:fld>
            <a:endParaRPr lang="ru-RU"/>
          </a:p>
        </p:txBody>
      </p:sp>
      <p:sp>
        <p:nvSpPr>
          <p:cNvPr id="3" name="object 2"/>
          <p:cNvSpPr/>
          <p:nvPr/>
        </p:nvSpPr>
        <p:spPr>
          <a:xfrm>
            <a:off x="335360" y="0"/>
            <a:ext cx="11593288" cy="67215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654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0821" y="343121"/>
            <a:ext cx="8972105" cy="5668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800" b="1" spc="-5" dirty="0" smtClean="0"/>
              <a:t>ПОЛОЖИТЕЛЬНЫЙ </a:t>
            </a:r>
            <a:r>
              <a:rPr sz="1800" b="1" spc="-5" dirty="0" smtClean="0"/>
              <a:t>РЕГИОНАЛЬНЫЙ </a:t>
            </a:r>
            <a:r>
              <a:rPr sz="1800" b="1" spc="-5" dirty="0"/>
              <a:t>ОПЫТ АТТЕСТАЦИИ</a:t>
            </a:r>
            <a:r>
              <a:rPr sz="1800" b="1" spc="15" dirty="0"/>
              <a:t> </a:t>
            </a:r>
            <a:r>
              <a:rPr sz="1800" b="1" spc="-5" dirty="0" smtClean="0"/>
              <a:t>УЧИТЕЛЕЙ</a:t>
            </a:r>
            <a:r>
              <a:rPr lang="ru-RU" sz="1800" b="1" spc="-5" dirty="0" smtClean="0"/>
              <a:t> В РОССИИ</a:t>
            </a:r>
            <a:endParaRPr sz="1800" b="1" dirty="0"/>
          </a:p>
        </p:txBody>
      </p:sp>
      <p:sp>
        <p:nvSpPr>
          <p:cNvPr id="3" name="object 3"/>
          <p:cNvSpPr/>
          <p:nvPr/>
        </p:nvSpPr>
        <p:spPr>
          <a:xfrm>
            <a:off x="1487487" y="908723"/>
            <a:ext cx="9235440" cy="0"/>
          </a:xfrm>
          <a:custGeom>
            <a:avLst/>
            <a:gdLst/>
            <a:ahLst/>
            <a:cxnLst/>
            <a:rect l="l" t="t" r="r" b="b"/>
            <a:pathLst>
              <a:path w="9235440">
                <a:moveTo>
                  <a:pt x="0" y="0"/>
                </a:moveTo>
                <a:lnTo>
                  <a:pt x="9235155" y="1"/>
                </a:lnTo>
              </a:path>
            </a:pathLst>
          </a:custGeom>
          <a:ln w="9525">
            <a:solidFill>
              <a:srgbClr val="1F49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02553" y="1484375"/>
            <a:ext cx="792479" cy="938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98921" y="3166873"/>
            <a:ext cx="981455" cy="9845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08065" y="4831079"/>
            <a:ext cx="984503" cy="9845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sz="half" idx="3"/>
          </p:nvPr>
        </p:nvSpPr>
        <p:spPr>
          <a:xfrm>
            <a:off x="7573280" y="1465423"/>
            <a:ext cx="5249594" cy="4351832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475740">
              <a:spcBef>
                <a:spcPts val="315"/>
              </a:spcBef>
            </a:pPr>
            <a:r>
              <a:rPr spc="-5" dirty="0"/>
              <a:t>МОСКВА</a:t>
            </a:r>
          </a:p>
          <a:p>
            <a:pPr marL="1475740" marR="274320">
              <a:spcBef>
                <a:spcPts val="160"/>
              </a:spcBef>
            </a:pPr>
            <a:r>
              <a:rPr sz="1400" b="0" spc="-5" dirty="0">
                <a:solidFill>
                  <a:srgbClr val="F2F2F2"/>
                </a:solidFill>
              </a:rPr>
              <a:t>проводится процедура  аттестации, основанная на  динамике результатов  школьников</a:t>
            </a:r>
            <a:endParaRPr sz="1400" dirty="0"/>
          </a:p>
          <a:p>
            <a:pPr>
              <a:lnSpc>
                <a:spcPct val="100000"/>
              </a:lnSpc>
            </a:pPr>
            <a:endParaRPr sz="1700" dirty="0">
              <a:latin typeface="Times New Roman"/>
              <a:cs typeface="Times New Roman"/>
            </a:endParaRPr>
          </a:p>
          <a:p>
            <a:pPr marL="1475740" marR="1017905">
              <a:lnSpc>
                <a:spcPts val="2090"/>
              </a:lnSpc>
              <a:spcBef>
                <a:spcPts val="1135"/>
              </a:spcBef>
            </a:pPr>
            <a:r>
              <a:rPr spc="5" dirty="0"/>
              <a:t>Р</a:t>
            </a:r>
            <a:r>
              <a:rPr spc="-10" dirty="0"/>
              <a:t>Е</a:t>
            </a:r>
            <a:r>
              <a:rPr spc="-5" dirty="0"/>
              <a:t>С</a:t>
            </a:r>
            <a:r>
              <a:rPr dirty="0"/>
              <a:t>П</a:t>
            </a:r>
            <a:r>
              <a:rPr spc="-5" dirty="0"/>
              <a:t>УБ</a:t>
            </a:r>
            <a:r>
              <a:rPr dirty="0"/>
              <a:t>ЛИКА  </a:t>
            </a:r>
            <a:r>
              <a:rPr spc="-5" dirty="0"/>
              <a:t>ТАТАРСТАН</a:t>
            </a:r>
          </a:p>
          <a:p>
            <a:pPr marL="1475740" marR="612140">
              <a:spcBef>
                <a:spcPts val="25"/>
              </a:spcBef>
            </a:pPr>
            <a:r>
              <a:rPr lang="ru-RU" sz="1400" b="0" spc="-5" dirty="0">
                <a:solidFill>
                  <a:srgbClr val="F2F2F2"/>
                </a:solidFill>
              </a:rPr>
              <a:t>развитие </a:t>
            </a:r>
            <a:r>
              <a:rPr lang="ru-RU" sz="1400" b="0" spc="-5" dirty="0" smtClean="0">
                <a:solidFill>
                  <a:srgbClr val="F2F2F2"/>
                </a:solidFill>
              </a:rPr>
              <a:t>системы</a:t>
            </a:r>
          </a:p>
          <a:p>
            <a:pPr marL="1475740" marR="612140">
              <a:spcBef>
                <a:spcPts val="25"/>
              </a:spcBef>
            </a:pPr>
            <a:r>
              <a:rPr lang="ru-RU" sz="1400" b="0" spc="-5" dirty="0" smtClean="0">
                <a:solidFill>
                  <a:srgbClr val="F2F2F2"/>
                </a:solidFill>
              </a:rPr>
              <a:t>Электронного</a:t>
            </a:r>
          </a:p>
          <a:p>
            <a:pPr marL="1475740" marR="612140">
              <a:spcBef>
                <a:spcPts val="25"/>
              </a:spcBef>
            </a:pPr>
            <a:r>
              <a:rPr lang="ru-RU" sz="1400" b="0" spc="-5" dirty="0" smtClean="0">
                <a:solidFill>
                  <a:srgbClr val="F2F2F2"/>
                </a:solidFill>
              </a:rPr>
              <a:t> </a:t>
            </a:r>
            <a:r>
              <a:rPr lang="ru-RU" sz="1400" b="0" spc="-5" dirty="0">
                <a:solidFill>
                  <a:srgbClr val="F2F2F2"/>
                </a:solidFill>
              </a:rPr>
              <a:t>документооборота </a:t>
            </a:r>
          </a:p>
          <a:p>
            <a:pPr marL="1475740" marR="612140">
              <a:spcBef>
                <a:spcPts val="25"/>
              </a:spcBef>
            </a:pPr>
            <a:r>
              <a:rPr lang="ru-RU" sz="1400" b="0" spc="-5" dirty="0">
                <a:solidFill>
                  <a:srgbClr val="F2F2F2"/>
                </a:solidFill>
              </a:rPr>
              <a:t> </a:t>
            </a:r>
            <a:endParaRPr sz="1700" dirty="0"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1475740" marR="826135">
              <a:lnSpc>
                <a:spcPts val="2090"/>
              </a:lnSpc>
            </a:pPr>
            <a:r>
              <a:rPr spc="-10" dirty="0"/>
              <a:t>Я</a:t>
            </a:r>
            <a:r>
              <a:rPr spc="5" dirty="0"/>
              <a:t>Р</a:t>
            </a:r>
            <a:r>
              <a:rPr spc="-5" dirty="0"/>
              <a:t>ОС</a:t>
            </a:r>
            <a:r>
              <a:rPr dirty="0"/>
              <a:t>ЛАВ</a:t>
            </a:r>
            <a:r>
              <a:rPr spc="-5" dirty="0"/>
              <a:t>СК</a:t>
            </a:r>
            <a:r>
              <a:rPr dirty="0"/>
              <a:t>АЯ  </a:t>
            </a:r>
            <a:r>
              <a:rPr spc="-5" dirty="0"/>
              <a:t>ОБЛАСТЬ</a:t>
            </a:r>
          </a:p>
          <a:p>
            <a:pPr marL="1475740" marR="301625">
              <a:spcBef>
                <a:spcPts val="75"/>
              </a:spcBef>
            </a:pPr>
            <a:r>
              <a:rPr sz="1400" b="0" spc="-5" dirty="0">
                <a:solidFill>
                  <a:srgbClr val="F2F2F2"/>
                </a:solidFill>
              </a:rPr>
              <a:t>разработана  автоматизированная  система информационного  обеспечения</a:t>
            </a:r>
            <a:r>
              <a:rPr sz="1400" b="0" spc="-15" dirty="0">
                <a:solidFill>
                  <a:srgbClr val="F2F2F2"/>
                </a:solidFill>
              </a:rPr>
              <a:t> </a:t>
            </a:r>
            <a:r>
              <a:rPr sz="1400" b="0" spc="-5" dirty="0">
                <a:solidFill>
                  <a:srgbClr val="F2F2F2"/>
                </a:solidFill>
              </a:rPr>
              <a:t>управления</a:t>
            </a:r>
            <a:endParaRPr sz="1400" dirty="0"/>
          </a:p>
        </p:txBody>
      </p:sp>
      <p:sp>
        <p:nvSpPr>
          <p:cNvPr id="8" name="object 8"/>
          <p:cNvSpPr txBox="1"/>
          <p:nvPr/>
        </p:nvSpPr>
        <p:spPr>
          <a:xfrm>
            <a:off x="1782020" y="1075436"/>
            <a:ext cx="4026535" cy="5115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3195" marR="455295">
              <a:spcBef>
                <a:spcPts val="105"/>
              </a:spcBef>
            </a:pPr>
            <a:r>
              <a:rPr sz="1600" b="1" dirty="0">
                <a:solidFill>
                  <a:srgbClr val="E46C0A"/>
                </a:solidFill>
                <a:latin typeface="Verdana"/>
                <a:cs typeface="Verdana"/>
              </a:rPr>
              <a:t>ПРИ </a:t>
            </a:r>
            <a:r>
              <a:rPr sz="1600" b="1" spc="-5" dirty="0">
                <a:solidFill>
                  <a:srgbClr val="E46C0A"/>
                </a:solidFill>
                <a:latin typeface="Verdana"/>
                <a:cs typeface="Verdana"/>
              </a:rPr>
              <a:t>АТТЕСТАЦИИ </a:t>
            </a:r>
            <a:r>
              <a:rPr sz="1600" b="1" spc="-10" dirty="0">
                <a:solidFill>
                  <a:srgbClr val="E46C0A"/>
                </a:solidFill>
                <a:latin typeface="Verdana"/>
                <a:cs typeface="Verdana"/>
              </a:rPr>
              <a:t>УЧИТЕЛЕЙ  </a:t>
            </a:r>
            <a:r>
              <a:rPr sz="1600" b="1" spc="-5" dirty="0">
                <a:solidFill>
                  <a:srgbClr val="E46C0A"/>
                </a:solidFill>
                <a:latin typeface="Verdana"/>
                <a:cs typeface="Verdana"/>
              </a:rPr>
              <a:t>УЧИТЫВАЕТСЯ:</a:t>
            </a:r>
            <a:endParaRPr sz="1600" dirty="0">
              <a:latin typeface="Verdana"/>
              <a:cs typeface="Verdana"/>
            </a:endParaRPr>
          </a:p>
          <a:p>
            <a:pPr marL="372745" marR="609600">
              <a:spcBef>
                <a:spcPts val="1675"/>
              </a:spcBef>
            </a:pP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транслирование опыта практических  результатов своей профессиональной  деятельности</a:t>
            </a:r>
            <a:endParaRPr sz="1200" dirty="0">
              <a:latin typeface="Verdana"/>
              <a:cs typeface="Verdana"/>
            </a:endParaRPr>
          </a:p>
          <a:p>
            <a:pPr marL="372745">
              <a:spcBef>
                <a:spcPts val="885"/>
              </a:spcBef>
            </a:pP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уровень личного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 вклада</a:t>
            </a:r>
            <a:endParaRPr sz="1200" dirty="0">
              <a:latin typeface="Verdana"/>
              <a:cs typeface="Verdana"/>
            </a:endParaRPr>
          </a:p>
          <a:p>
            <a:pPr marL="372745">
              <a:spcBef>
                <a:spcPts val="915"/>
              </a:spcBef>
            </a:pP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участие 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в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работе методических объединений</a:t>
            </a:r>
            <a:endParaRPr sz="1200" dirty="0">
              <a:latin typeface="Verdana"/>
              <a:cs typeface="Verdana"/>
            </a:endParaRPr>
          </a:p>
          <a:p>
            <a:pPr marL="372745" marR="416559">
              <a:spcBef>
                <a:spcPts val="885"/>
              </a:spcBef>
            </a:pP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выявление 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и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развитие способностей  обучающихся 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к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научной  (интеллектуальной), творческой,  физкультурно-спортивной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деятельности</a:t>
            </a:r>
            <a:endParaRPr sz="1200" dirty="0">
              <a:latin typeface="Verdana"/>
              <a:cs typeface="Verdana"/>
            </a:endParaRPr>
          </a:p>
          <a:p>
            <a:pPr marL="372745" marR="477520">
              <a:spcBef>
                <a:spcPts val="915"/>
              </a:spcBef>
            </a:pP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участие обучающихся 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в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олимпиадах,  конкурсах, фестивалях,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соревнованиях</a:t>
            </a:r>
            <a:endParaRPr sz="1200" dirty="0">
              <a:latin typeface="Verdana"/>
              <a:cs typeface="Verdana"/>
            </a:endParaRPr>
          </a:p>
          <a:p>
            <a:pPr marL="372745">
              <a:spcBef>
                <a:spcPts val="885"/>
              </a:spcBef>
            </a:pP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общественная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деятельность</a:t>
            </a:r>
            <a:endParaRPr sz="1200" dirty="0">
              <a:latin typeface="Verdana"/>
              <a:cs typeface="Verdana"/>
            </a:endParaRPr>
          </a:p>
          <a:p>
            <a:pPr marL="372745">
              <a:spcBef>
                <a:spcPts val="915"/>
              </a:spcBef>
            </a:pP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сведения </a:t>
            </a: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о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педагогической</a:t>
            </a:r>
            <a:r>
              <a:rPr sz="1200" spc="-10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нагрузке</a:t>
            </a:r>
            <a:endParaRPr sz="1200" dirty="0">
              <a:latin typeface="Verdana"/>
              <a:cs typeface="Verdana"/>
            </a:endParaRPr>
          </a:p>
          <a:p>
            <a:pPr marL="372745" marR="918844">
              <a:spcBef>
                <a:spcPts val="885"/>
              </a:spcBef>
            </a:pP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результаты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рейтинговой оценки,  осуществляемой образовательной  организацией</a:t>
            </a:r>
            <a:endParaRPr sz="1200" dirty="0">
              <a:latin typeface="Verdana"/>
              <a:cs typeface="Verdana"/>
            </a:endParaRPr>
          </a:p>
          <a:p>
            <a:pPr marL="372745" marR="645160">
              <a:spcBef>
                <a:spcPts val="915"/>
              </a:spcBef>
            </a:pPr>
            <a:r>
              <a:rPr sz="1200" dirty="0">
                <a:solidFill>
                  <a:srgbClr val="17375E"/>
                </a:solidFill>
                <a:latin typeface="Verdana"/>
                <a:cs typeface="Verdana"/>
              </a:rPr>
              <a:t>результаты </a:t>
            </a:r>
            <a:r>
              <a:rPr sz="1200" spc="-5" dirty="0">
                <a:solidFill>
                  <a:srgbClr val="17375E"/>
                </a:solidFill>
                <a:latin typeface="Verdana"/>
                <a:cs typeface="Verdana"/>
              </a:rPr>
              <a:t>рейтинговой оценки,  осуществляемой органом управления  образованием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34828" y="1858417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34828" y="2506485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34828" y="2794521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34828" y="3082545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34828" y="3946640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34828" y="4424414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34828" y="4738739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34828" y="5026762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34828" y="5682457"/>
            <a:ext cx="162917" cy="7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27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-26152"/>
            <a:ext cx="98404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Письмо РОСОБРНАДЗОРА ПРЕЗИДЕНТУ РТ</a:t>
            </a:r>
          </a:p>
          <a:p>
            <a:pPr algn="ctr"/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 по итогам апробации в 2017 году</a:t>
            </a:r>
            <a:endParaRPr lang="ru-RU" altLang="ru-RU" sz="28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27448" y="1620067"/>
            <a:ext cx="105851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     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505" y="1279925"/>
            <a:ext cx="9505056" cy="471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2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-333929"/>
            <a:ext cx="984047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УКАЗ</a:t>
            </a:r>
          </a:p>
          <a:p>
            <a:pPr algn="ctr"/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ПРЕЗИДЕНТА </a:t>
            </a:r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РОССИЙСКОЙ ФЕДЕРАЦИИ</a:t>
            </a:r>
          </a:p>
          <a:p>
            <a:pPr algn="ctr"/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«О </a:t>
            </a:r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НАЦИОНАЛЬНЫХ ЦЕЛЯХ И СТРАТЕГИЧЕСКИХ ЗАДАЧАХ</a:t>
            </a:r>
          </a:p>
          <a:p>
            <a:pPr algn="ctr"/>
            <a:r>
              <a:rPr lang="ru-RU" altLang="ru-RU" sz="24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РАЗВИТИЯ РОССИЙСКОЙ ФЕДЕРАЦИИ НА ПЕРИОД ДО 2024 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ГОДА»</a:t>
            </a:r>
            <a:endParaRPr lang="ru-RU" altLang="ru-RU" sz="24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27448" y="1620067"/>
            <a:ext cx="1058517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Необходимо обеспечить достижение следующих целей и целевых показателей: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- вхождение Российской Федерации в число </a:t>
            </a:r>
            <a:r>
              <a:rPr lang="ru-RU" sz="3200" b="1" dirty="0" smtClean="0">
                <a:solidFill>
                  <a:srgbClr val="FF0000"/>
                </a:solidFill>
              </a:rPr>
              <a:t>10 ведущих стран мира </a:t>
            </a:r>
            <a:r>
              <a:rPr lang="ru-RU" sz="3200" dirty="0" smtClean="0">
                <a:solidFill>
                  <a:srgbClr val="002060"/>
                </a:solidFill>
              </a:rPr>
              <a:t>по качеству общего образования;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- внедрение </a:t>
            </a:r>
            <a:r>
              <a:rPr lang="ru-RU" sz="3200" dirty="0">
                <a:solidFill>
                  <a:srgbClr val="002060"/>
                </a:solidFill>
              </a:rPr>
              <a:t>национальной системы профессионального </a:t>
            </a:r>
            <a:r>
              <a:rPr lang="ru-RU" sz="3200" dirty="0" smtClean="0">
                <a:solidFill>
                  <a:srgbClr val="002060"/>
                </a:solidFill>
              </a:rPr>
              <a:t>роста</a:t>
            </a:r>
            <a:endParaRPr lang="en-US" sz="3200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педагогических работников, охватывающей </a:t>
            </a:r>
            <a:r>
              <a:rPr lang="ru-RU" sz="3200" b="1" dirty="0">
                <a:solidFill>
                  <a:srgbClr val="FF0000"/>
                </a:solidFill>
              </a:rPr>
              <a:t>не менее 50 процентов учителей </a:t>
            </a:r>
            <a:r>
              <a:rPr lang="ru-RU" sz="3200" dirty="0">
                <a:solidFill>
                  <a:srgbClr val="002060"/>
                </a:solidFill>
              </a:rPr>
              <a:t>общеобразовательных </a:t>
            </a:r>
            <a:r>
              <a:rPr lang="ru-RU" sz="3200" dirty="0" smtClean="0">
                <a:solidFill>
                  <a:srgbClr val="002060"/>
                </a:solidFill>
              </a:rPr>
              <a:t>организаций</a:t>
            </a:r>
            <a:endParaRPr lang="ru-RU" sz="3200" dirty="0">
              <a:solidFill>
                <a:srgbClr val="002060"/>
              </a:solidFill>
            </a:endParaRP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20107" y="1081531"/>
            <a:ext cx="811022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600" b="1" spc="-5" dirty="0">
                <a:solidFill>
                  <a:srgbClr val="17375E"/>
                </a:solidFill>
                <a:latin typeface="Verdana"/>
                <a:cs typeface="Verdana"/>
              </a:rPr>
              <a:t>СУЩЕСТВЕННЫЕ ПРОБЛЕМЫ ДЕЙСТВУЮЩЕЙ МОДЕЛИ</a:t>
            </a:r>
            <a:r>
              <a:rPr sz="1600" b="1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Verdana"/>
                <a:cs typeface="Verdana"/>
              </a:rPr>
              <a:t>АТТЕСТАЦИИ: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58363" y="1556791"/>
            <a:ext cx="1376680" cy="1376680"/>
          </a:xfrm>
          <a:custGeom>
            <a:avLst/>
            <a:gdLst/>
            <a:ahLst/>
            <a:cxnLst/>
            <a:rect l="l" t="t" r="r" b="b"/>
            <a:pathLst>
              <a:path w="1376680" h="1376680">
                <a:moveTo>
                  <a:pt x="695566" y="0"/>
                </a:moveTo>
                <a:lnTo>
                  <a:pt x="0" y="681037"/>
                </a:lnTo>
                <a:lnTo>
                  <a:pt x="681024" y="1376603"/>
                </a:lnTo>
                <a:lnTo>
                  <a:pt x="1376603" y="695566"/>
                </a:lnTo>
                <a:lnTo>
                  <a:pt x="695566" y="0"/>
                </a:lnTo>
                <a:close/>
              </a:path>
            </a:pathLst>
          </a:custGeom>
          <a:solidFill>
            <a:srgbClr val="21B0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05752" y="2633903"/>
            <a:ext cx="1376680" cy="1376680"/>
          </a:xfrm>
          <a:custGeom>
            <a:avLst/>
            <a:gdLst/>
            <a:ahLst/>
            <a:cxnLst/>
            <a:rect l="l" t="t" r="r" b="b"/>
            <a:pathLst>
              <a:path w="1376680" h="1376679">
                <a:moveTo>
                  <a:pt x="695575" y="0"/>
                </a:moveTo>
                <a:lnTo>
                  <a:pt x="0" y="681024"/>
                </a:lnTo>
                <a:lnTo>
                  <a:pt x="681033" y="1376603"/>
                </a:lnTo>
                <a:lnTo>
                  <a:pt x="1376599" y="695566"/>
                </a:lnTo>
                <a:lnTo>
                  <a:pt x="695575" y="0"/>
                </a:lnTo>
                <a:close/>
              </a:path>
            </a:pathLst>
          </a:custGeom>
          <a:solidFill>
            <a:srgbClr val="1A5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47528" y="3712870"/>
            <a:ext cx="1376680" cy="1376680"/>
          </a:xfrm>
          <a:custGeom>
            <a:avLst/>
            <a:gdLst/>
            <a:ahLst/>
            <a:cxnLst/>
            <a:rect l="l" t="t" r="r" b="b"/>
            <a:pathLst>
              <a:path w="1376680" h="1376679">
                <a:moveTo>
                  <a:pt x="695570" y="0"/>
                </a:moveTo>
                <a:lnTo>
                  <a:pt x="0" y="681024"/>
                </a:lnTo>
                <a:lnTo>
                  <a:pt x="681028" y="1376603"/>
                </a:lnTo>
                <a:lnTo>
                  <a:pt x="1376607" y="695566"/>
                </a:lnTo>
                <a:lnTo>
                  <a:pt x="695570" y="0"/>
                </a:lnTo>
                <a:close/>
              </a:path>
            </a:pathLst>
          </a:custGeom>
          <a:solidFill>
            <a:srgbClr val="E46C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15767" y="3051048"/>
            <a:ext cx="533400" cy="533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07336" y="4139185"/>
            <a:ext cx="496824" cy="4998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30295" y="1895855"/>
            <a:ext cx="585216" cy="5760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66228" y="476880"/>
            <a:ext cx="8274188" cy="28982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800" b="1" spc="-5" dirty="0" smtClean="0">
                <a:solidFill>
                  <a:srgbClr val="002060"/>
                </a:solidFill>
              </a:rPr>
              <a:t>ПОТРЕБНОСТЬ В НОВОЙ МОДЕЛИ</a:t>
            </a:r>
            <a:r>
              <a:rPr lang="ru-RU" sz="1800" b="1" spc="-40" dirty="0" smtClean="0">
                <a:solidFill>
                  <a:srgbClr val="002060"/>
                </a:solidFill>
              </a:rPr>
              <a:t> </a:t>
            </a:r>
            <a:r>
              <a:rPr lang="ru-RU" sz="1800" b="1" spc="-5" dirty="0" smtClean="0">
                <a:solidFill>
                  <a:srgbClr val="002060"/>
                </a:solidFill>
              </a:rPr>
              <a:t>АТТЕСТАЦИИ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87487" y="908723"/>
            <a:ext cx="9235440" cy="0"/>
          </a:xfrm>
          <a:custGeom>
            <a:avLst/>
            <a:gdLst/>
            <a:ahLst/>
            <a:cxnLst/>
            <a:rect l="l" t="t" r="r" b="b"/>
            <a:pathLst>
              <a:path w="9235440">
                <a:moveTo>
                  <a:pt x="0" y="0"/>
                </a:moveTo>
                <a:lnTo>
                  <a:pt x="9235155" y="1"/>
                </a:lnTo>
              </a:path>
            </a:pathLst>
          </a:custGeom>
          <a:ln w="9525">
            <a:solidFill>
              <a:srgbClr val="1F49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60088" y="2017267"/>
            <a:ext cx="458914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НЕДОСТАТОК ОБЪЕКТИВНОЙ ВЗАИМОСВЯЗИ </a:t>
            </a:r>
            <a:r>
              <a:rPr sz="1300" dirty="0">
                <a:solidFill>
                  <a:srgbClr val="17375E"/>
                </a:solidFill>
                <a:latin typeface="Verdana"/>
                <a:cs typeface="Verdana"/>
              </a:rPr>
              <a:t>МЕЖДУ 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КВАЛИФИКАЦИЕЙ</a:t>
            </a:r>
            <a:r>
              <a:rPr sz="1300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УЧИТЕЛЕЙ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72052" y="3093211"/>
            <a:ext cx="516699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ДЕФИЦИТ СТИМУЛОВ К ПОВЫШЕНИЮ УЧИТЕЛЯМИ СВОЕГО  ПРОФЕССИОНАЛЬНОГО УРОВНЯ В РАМКАХ</a:t>
            </a:r>
            <a:r>
              <a:rPr sz="1300" spc="45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АТТЕСТАЦИИ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25406" y="4065523"/>
            <a:ext cx="6518909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НЕОБХОДИМОСТЬ СОСТАВЛЕНИЯ УЧИТЕЛЯМИ ИЗБЫТОЧНОЙ ОТЧЕТНОСТИ  НЕ СВЯЗАННОЙ С ПОВЫШЕНИЕМ УРОВНЯ ИХ ЗНАНИЙ</a:t>
            </a:r>
            <a:r>
              <a:rPr sz="1300" i="1" spc="-5" dirty="0">
                <a:solidFill>
                  <a:srgbClr val="17375E"/>
                </a:solidFill>
                <a:latin typeface="Verdana"/>
                <a:cs typeface="Verdana"/>
              </a:rPr>
              <a:t>,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КАЧЕСТВА  ПОДГОТОВКИ К УЧЕБНЫМ ЗАНЯТИЯМ И НЕПОСРЕДСТВЕННОЙ РАБОТЫ С  ДЕТЬМИ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47527" y="5229200"/>
            <a:ext cx="8554720" cy="830997"/>
          </a:xfrm>
          <a:prstGeom prst="rect">
            <a:avLst/>
          </a:prstGeom>
          <a:solidFill>
            <a:srgbClr val="15A0C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dirty="0">
              <a:latin typeface="Times New Roman"/>
              <a:cs typeface="Times New Roman"/>
            </a:endParaRPr>
          </a:p>
          <a:p>
            <a:pPr marL="559435" marR="461645" indent="-147955">
              <a:lnSpc>
                <a:spcPct val="150000"/>
              </a:lnSpc>
            </a:pP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НЕОБХОДИМО РАЗРАБОТАТЬ ЕДИНЫЙ МЕТОДОЛОГИЧЕСКИЙ ПОДХОД 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К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ПОСТРОЕНИЮ  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РЕАЛИЗАЦИИ 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НОВОЙ МОДЕЛИ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АТТЕСТАЦИИ НА ОСНОВЕ ИСПОЛЬЗОВАНИЯ</a:t>
            </a:r>
            <a:r>
              <a:rPr sz="1200" b="1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ЕФОМ</a:t>
            </a:r>
            <a:endParaRPr sz="1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8470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8479" y="1210393"/>
            <a:ext cx="9401387" cy="189026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45527" indent="-228594">
              <a:lnSpc>
                <a:spcPts val="1680"/>
              </a:lnSpc>
              <a:spcBef>
                <a:spcPts val="140"/>
              </a:spcBef>
              <a:buFont typeface="Wingdings"/>
              <a:buChar char=""/>
              <a:tabLst>
                <a:tab pos="245527" algn="l"/>
              </a:tabLst>
            </a:pPr>
            <a:r>
              <a:rPr sz="1467" spc="-7" dirty="0">
                <a:latin typeface="Verdana"/>
                <a:cs typeface="Verdana"/>
              </a:rPr>
              <a:t>Министерство просвещения Российской</a:t>
            </a:r>
            <a:r>
              <a:rPr sz="1467" spc="-20" dirty="0">
                <a:latin typeface="Verdana"/>
                <a:cs typeface="Verdana"/>
              </a:rPr>
              <a:t> </a:t>
            </a:r>
            <a:r>
              <a:rPr sz="1467" spc="-7" dirty="0">
                <a:latin typeface="Verdana"/>
                <a:cs typeface="Verdana"/>
              </a:rPr>
              <a:t>Федерации</a:t>
            </a:r>
            <a:endParaRPr sz="1467" dirty="0">
              <a:latin typeface="Verdana"/>
              <a:cs typeface="Verdana"/>
            </a:endParaRPr>
          </a:p>
          <a:p>
            <a:pPr marL="245527" indent="-228594">
              <a:lnSpc>
                <a:spcPts val="1587"/>
              </a:lnSpc>
              <a:buFont typeface="Wingdings"/>
              <a:buChar char=""/>
              <a:tabLst>
                <a:tab pos="245527" algn="l"/>
              </a:tabLst>
            </a:pPr>
            <a:r>
              <a:rPr sz="1467" spc="-7" dirty="0">
                <a:latin typeface="Verdana"/>
                <a:cs typeface="Verdana"/>
              </a:rPr>
              <a:t>Общероссийский Профсоюз</a:t>
            </a:r>
            <a:r>
              <a:rPr sz="1467" spc="-20" dirty="0">
                <a:latin typeface="Verdana"/>
                <a:cs typeface="Verdana"/>
              </a:rPr>
              <a:t> </a:t>
            </a:r>
            <a:r>
              <a:rPr sz="1467" spc="-7" dirty="0">
                <a:latin typeface="Verdana"/>
                <a:cs typeface="Verdana"/>
              </a:rPr>
              <a:t>образования</a:t>
            </a:r>
            <a:endParaRPr sz="1467" dirty="0">
              <a:latin typeface="Verdana"/>
              <a:cs typeface="Verdana"/>
            </a:endParaRPr>
          </a:p>
          <a:p>
            <a:pPr marL="245527" indent="-228594">
              <a:lnSpc>
                <a:spcPts val="1587"/>
              </a:lnSpc>
              <a:buFont typeface="Wingdings"/>
              <a:buChar char=""/>
              <a:tabLst>
                <a:tab pos="245527" algn="l"/>
              </a:tabLst>
            </a:pPr>
            <a:r>
              <a:rPr sz="1467" spc="-7" dirty="0">
                <a:latin typeface="Verdana"/>
                <a:cs typeface="Verdana"/>
              </a:rPr>
              <a:t>Педагогическая Ассоциация «Педагог XXI</a:t>
            </a:r>
            <a:r>
              <a:rPr sz="1467" spc="-13" dirty="0">
                <a:latin typeface="Verdana"/>
                <a:cs typeface="Verdana"/>
              </a:rPr>
              <a:t> </a:t>
            </a:r>
            <a:r>
              <a:rPr sz="1467" spc="-7" dirty="0">
                <a:latin typeface="Verdana"/>
                <a:cs typeface="Verdana"/>
              </a:rPr>
              <a:t>века»</a:t>
            </a:r>
            <a:endParaRPr sz="1467" dirty="0">
              <a:latin typeface="Verdana"/>
              <a:cs typeface="Verdana"/>
            </a:endParaRPr>
          </a:p>
          <a:p>
            <a:pPr marL="245527" indent="-228594">
              <a:lnSpc>
                <a:spcPts val="1587"/>
              </a:lnSpc>
              <a:buFont typeface="Wingdings"/>
              <a:buChar char=""/>
              <a:tabLst>
                <a:tab pos="245527" algn="l"/>
              </a:tabLst>
            </a:pPr>
            <a:r>
              <a:rPr sz="1467" spc="-7" dirty="0">
                <a:latin typeface="Verdana"/>
                <a:cs typeface="Verdana"/>
              </a:rPr>
              <a:t>ФГБОУ ВО</a:t>
            </a:r>
            <a:r>
              <a:rPr sz="1467" spc="-20" dirty="0">
                <a:latin typeface="Verdana"/>
                <a:cs typeface="Verdana"/>
              </a:rPr>
              <a:t> </a:t>
            </a:r>
            <a:r>
              <a:rPr sz="1467" spc="-7" dirty="0">
                <a:latin typeface="Verdana"/>
                <a:cs typeface="Verdana"/>
              </a:rPr>
              <a:t>МГППУ</a:t>
            </a:r>
            <a:endParaRPr sz="1467" dirty="0">
              <a:latin typeface="Verdana"/>
              <a:cs typeface="Verdana"/>
            </a:endParaRPr>
          </a:p>
          <a:p>
            <a:pPr marL="245527" indent="-228594">
              <a:lnSpc>
                <a:spcPts val="1587"/>
              </a:lnSpc>
              <a:buFont typeface="Wingdings"/>
              <a:buChar char=""/>
              <a:tabLst>
                <a:tab pos="245527" algn="l"/>
              </a:tabLst>
            </a:pPr>
            <a:r>
              <a:rPr sz="1467" spc="-7" dirty="0">
                <a:latin typeface="Verdana"/>
                <a:cs typeface="Verdana"/>
              </a:rPr>
              <a:t>учителя, давшие добровольное согласие </a:t>
            </a:r>
            <a:r>
              <a:rPr sz="1467" dirty="0">
                <a:latin typeface="Verdana"/>
                <a:cs typeface="Verdana"/>
              </a:rPr>
              <a:t>на </a:t>
            </a:r>
            <a:r>
              <a:rPr sz="1467" spc="-7" dirty="0">
                <a:latin typeface="Verdana"/>
                <a:cs typeface="Verdana"/>
              </a:rPr>
              <a:t>участие </a:t>
            </a:r>
            <a:r>
              <a:rPr sz="1467" dirty="0">
                <a:latin typeface="Verdana"/>
                <a:cs typeface="Verdana"/>
              </a:rPr>
              <a:t>в </a:t>
            </a:r>
            <a:r>
              <a:rPr sz="1467" spc="-7" dirty="0">
                <a:latin typeface="Verdana"/>
                <a:cs typeface="Verdana"/>
              </a:rPr>
              <a:t>апробации </a:t>
            </a:r>
            <a:r>
              <a:rPr sz="1467" dirty="0">
                <a:latin typeface="Verdana"/>
                <a:cs typeface="Verdana"/>
              </a:rPr>
              <a:t>(</a:t>
            </a:r>
            <a:r>
              <a:rPr sz="1467" b="1" dirty="0">
                <a:latin typeface="Verdana"/>
                <a:cs typeface="Verdana"/>
              </a:rPr>
              <a:t>615</a:t>
            </a:r>
            <a:r>
              <a:rPr sz="1467" b="1" spc="-13" dirty="0">
                <a:latin typeface="Verdana"/>
                <a:cs typeface="Verdana"/>
              </a:rPr>
              <a:t> </a:t>
            </a:r>
            <a:r>
              <a:rPr sz="1467" spc="-7" dirty="0">
                <a:latin typeface="Verdana"/>
                <a:cs typeface="Verdana"/>
              </a:rPr>
              <a:t>учителей)</a:t>
            </a:r>
            <a:endParaRPr sz="1467" dirty="0">
              <a:latin typeface="Verdana"/>
              <a:cs typeface="Verdana"/>
            </a:endParaRPr>
          </a:p>
          <a:p>
            <a:pPr marL="245527" indent="-228594">
              <a:lnSpc>
                <a:spcPts val="1587"/>
              </a:lnSpc>
              <a:buFont typeface="Wingdings"/>
              <a:buChar char=""/>
              <a:tabLst>
                <a:tab pos="245527" algn="l"/>
              </a:tabLst>
            </a:pPr>
            <a:r>
              <a:rPr sz="1467" spc="-7" dirty="0">
                <a:latin typeface="Verdana"/>
                <a:cs typeface="Verdana"/>
              </a:rPr>
              <a:t>педагогические коллективы </a:t>
            </a:r>
            <a:r>
              <a:rPr sz="1467" dirty="0">
                <a:latin typeface="Verdana"/>
                <a:cs typeface="Verdana"/>
              </a:rPr>
              <a:t>(</a:t>
            </a:r>
            <a:r>
              <a:rPr sz="1467" b="1" dirty="0">
                <a:latin typeface="Verdana"/>
                <a:cs typeface="Verdana"/>
              </a:rPr>
              <a:t>104 </a:t>
            </a:r>
            <a:r>
              <a:rPr sz="1467" spc="-7" dirty="0">
                <a:latin typeface="Verdana"/>
                <a:cs typeface="Verdana"/>
              </a:rPr>
              <a:t>школы)</a:t>
            </a:r>
            <a:endParaRPr sz="1467" dirty="0">
              <a:latin typeface="Verdana"/>
              <a:cs typeface="Verdana"/>
            </a:endParaRPr>
          </a:p>
          <a:p>
            <a:pPr marL="245527" indent="-228594">
              <a:lnSpc>
                <a:spcPts val="1587"/>
              </a:lnSpc>
              <a:buFont typeface="Wingdings"/>
              <a:buChar char=""/>
              <a:tabLst>
                <a:tab pos="245527" algn="l"/>
              </a:tabLst>
            </a:pPr>
            <a:r>
              <a:rPr sz="1467" spc="-7" dirty="0">
                <a:latin typeface="Verdana"/>
                <a:cs typeface="Verdana"/>
              </a:rPr>
              <a:t>проектные группы, созданные </a:t>
            </a:r>
            <a:r>
              <a:rPr sz="1467" dirty="0">
                <a:latin typeface="Verdana"/>
                <a:cs typeface="Verdana"/>
              </a:rPr>
              <a:t>на </a:t>
            </a:r>
            <a:r>
              <a:rPr sz="1467" spc="-7" dirty="0">
                <a:latin typeface="Verdana"/>
                <a:cs typeface="Verdana"/>
              </a:rPr>
              <a:t>базе аттестационных</a:t>
            </a:r>
            <a:r>
              <a:rPr sz="1467" spc="-27" dirty="0">
                <a:latin typeface="Verdana"/>
                <a:cs typeface="Verdana"/>
              </a:rPr>
              <a:t> </a:t>
            </a:r>
            <a:r>
              <a:rPr sz="1467" spc="-7" dirty="0">
                <a:latin typeface="Verdana"/>
                <a:cs typeface="Verdana"/>
              </a:rPr>
              <a:t>комиссий,</a:t>
            </a:r>
            <a:endParaRPr sz="1467" dirty="0">
              <a:latin typeface="Verdana"/>
              <a:cs typeface="Verdana"/>
            </a:endParaRPr>
          </a:p>
          <a:p>
            <a:pPr marL="244681">
              <a:lnSpc>
                <a:spcPts val="1587"/>
              </a:lnSpc>
            </a:pPr>
            <a:r>
              <a:rPr sz="1467" dirty="0">
                <a:latin typeface="Verdana"/>
                <a:cs typeface="Verdana"/>
              </a:rPr>
              <a:t>с </a:t>
            </a:r>
            <a:r>
              <a:rPr sz="1467" spc="-7" dirty="0">
                <a:latin typeface="Verdana"/>
                <a:cs typeface="Verdana"/>
              </a:rPr>
              <a:t>участием представителей Общероссийского Профсоюза</a:t>
            </a:r>
            <a:r>
              <a:rPr sz="1467" spc="-27" dirty="0">
                <a:latin typeface="Verdana"/>
                <a:cs typeface="Verdana"/>
              </a:rPr>
              <a:t> </a:t>
            </a:r>
            <a:r>
              <a:rPr sz="1467" spc="-7" dirty="0">
                <a:latin typeface="Verdana"/>
                <a:cs typeface="Verdana"/>
              </a:rPr>
              <a:t>образования</a:t>
            </a:r>
            <a:endParaRPr sz="1467" dirty="0">
              <a:latin typeface="Verdana"/>
              <a:cs typeface="Verdana"/>
            </a:endParaRPr>
          </a:p>
          <a:p>
            <a:pPr marL="245527" indent="-228594">
              <a:lnSpc>
                <a:spcPts val="1667"/>
              </a:lnSpc>
              <a:buFont typeface="Wingdings"/>
              <a:buChar char=""/>
              <a:tabLst>
                <a:tab pos="245527" algn="l"/>
              </a:tabLst>
            </a:pPr>
            <a:r>
              <a:rPr sz="1467" spc="-7" dirty="0">
                <a:latin typeface="Verdana"/>
                <a:cs typeface="Verdana"/>
              </a:rPr>
              <a:t>студенты выпускных курсов </a:t>
            </a:r>
            <a:r>
              <a:rPr sz="1467" dirty="0">
                <a:latin typeface="Verdana"/>
                <a:cs typeface="Verdana"/>
              </a:rPr>
              <a:t>по </a:t>
            </a:r>
            <a:r>
              <a:rPr sz="1467" spc="-7" dirty="0">
                <a:latin typeface="Verdana"/>
                <a:cs typeface="Verdana"/>
              </a:rPr>
              <a:t>УГСН «Образование </a:t>
            </a:r>
            <a:r>
              <a:rPr sz="1467" dirty="0">
                <a:latin typeface="Verdana"/>
                <a:cs typeface="Verdana"/>
              </a:rPr>
              <a:t>и </a:t>
            </a:r>
            <a:r>
              <a:rPr sz="1467" spc="-7" dirty="0">
                <a:latin typeface="Verdana"/>
                <a:cs typeface="Verdana"/>
              </a:rPr>
              <a:t>педагогические науки» </a:t>
            </a:r>
            <a:r>
              <a:rPr sz="1467" dirty="0">
                <a:latin typeface="Verdana"/>
                <a:cs typeface="Verdana"/>
              </a:rPr>
              <a:t>(</a:t>
            </a:r>
            <a:r>
              <a:rPr sz="1467" b="1" dirty="0">
                <a:latin typeface="Verdana"/>
                <a:cs typeface="Verdana"/>
              </a:rPr>
              <a:t>462</a:t>
            </a:r>
            <a:r>
              <a:rPr sz="1467" b="1" spc="60" dirty="0">
                <a:latin typeface="Verdana"/>
                <a:cs typeface="Verdana"/>
              </a:rPr>
              <a:t> </a:t>
            </a:r>
            <a:r>
              <a:rPr sz="1467" spc="-7" dirty="0">
                <a:latin typeface="Verdana"/>
                <a:cs typeface="Verdana"/>
              </a:rPr>
              <a:t>студента)</a:t>
            </a:r>
            <a:endParaRPr sz="1467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5044" y="426523"/>
            <a:ext cx="10767907" cy="572807"/>
          </a:xfrm>
          <a:prstGeom prst="rect">
            <a:avLst/>
          </a:prstGeom>
          <a:solidFill>
            <a:srgbClr val="5BA3DF"/>
          </a:solidFill>
        </p:spPr>
        <p:txBody>
          <a:bodyPr vert="horz" wrap="square" lIns="0" tIns="18627" rIns="0" bIns="0" rtlCol="0" anchor="ctr">
            <a:spAutoFit/>
          </a:bodyPr>
          <a:lstStyle/>
          <a:p>
            <a:pPr>
              <a:spcBef>
                <a:spcPts val="147"/>
              </a:spcBef>
            </a:pPr>
            <a:r>
              <a:rPr sz="3600" spc="-7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Участники</a:t>
            </a:r>
            <a:r>
              <a:rPr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spc="-7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апробации</a:t>
            </a:r>
            <a:endParaRPr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3446" y="3135478"/>
            <a:ext cx="10482933" cy="37225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6592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016162" y="127737"/>
            <a:ext cx="98404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32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Апробация новой модели аттестации в 2018 году</a:t>
            </a:r>
          </a:p>
          <a:p>
            <a:pPr algn="ctr"/>
            <a:r>
              <a:rPr lang="ru-RU" altLang="ru-RU" sz="32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в </a:t>
            </a:r>
            <a:r>
              <a:rPr lang="ru-RU" altLang="ru-RU" sz="32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Республике Татарстан</a:t>
            </a:r>
            <a:endParaRPr lang="ru-RU" altLang="ru-RU" sz="3200" b="1" i="1" dirty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18792" y="859065"/>
            <a:ext cx="1039383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Новая </a:t>
            </a:r>
            <a:r>
              <a:rPr lang="ru-RU" sz="3200" b="1" dirty="0">
                <a:solidFill>
                  <a:srgbClr val="002060"/>
                </a:solidFill>
              </a:rPr>
              <a:t>модель  </a:t>
            </a:r>
            <a:r>
              <a:rPr lang="ru-RU" sz="3200" b="1" dirty="0" smtClean="0">
                <a:solidFill>
                  <a:srgbClr val="002060"/>
                </a:solidFill>
              </a:rPr>
              <a:t>апробирована: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  </a:t>
            </a:r>
            <a:r>
              <a:rPr lang="ru-RU" sz="3200" dirty="0">
                <a:solidFill>
                  <a:srgbClr val="002060"/>
                </a:solidFill>
              </a:rPr>
              <a:t>в гимназии № 122 имени Ж. А. </a:t>
            </a:r>
            <a:r>
              <a:rPr lang="ru-RU" sz="3200" dirty="0" smtClean="0">
                <a:solidFill>
                  <a:srgbClr val="002060"/>
                </a:solidFill>
              </a:rPr>
              <a:t>Зайцевой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СОШ </a:t>
            </a:r>
            <a:r>
              <a:rPr lang="ru-RU" sz="3200" dirty="0">
                <a:solidFill>
                  <a:srgbClr val="002060"/>
                </a:solidFill>
              </a:rPr>
              <a:t>№ 146 </a:t>
            </a:r>
            <a:r>
              <a:rPr lang="ru-RU" sz="3200" dirty="0" smtClean="0">
                <a:solidFill>
                  <a:srgbClr val="002060"/>
                </a:solidFill>
              </a:rPr>
              <a:t>города Казани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в лицее № 1 Зеленодольского </a:t>
            </a:r>
            <a:r>
              <a:rPr lang="ru-RU" sz="3200" dirty="0" smtClean="0">
                <a:solidFill>
                  <a:srgbClr val="002060"/>
                </a:solidFill>
              </a:rPr>
              <a:t>района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школе № 6 Бугульминского района</a:t>
            </a:r>
            <a:r>
              <a:rPr lang="ru-RU" sz="3200" dirty="0" smtClean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гимназии № 3 г. </a:t>
            </a:r>
            <a:r>
              <a:rPr lang="ru-RU" sz="3200" dirty="0" smtClean="0">
                <a:solidFill>
                  <a:srgbClr val="002060"/>
                </a:solidFill>
              </a:rPr>
              <a:t>Чистополя</a:t>
            </a:r>
          </a:p>
          <a:p>
            <a:pPr algn="ctr"/>
            <a:endParaRPr lang="ru-RU" sz="3200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Казанский </a:t>
            </a:r>
            <a:r>
              <a:rPr lang="ru-RU" sz="3200" dirty="0">
                <a:solidFill>
                  <a:srgbClr val="002060"/>
                </a:solidFill>
              </a:rPr>
              <a:t>федеральный </a:t>
            </a:r>
            <a:r>
              <a:rPr lang="ru-RU" sz="3200" dirty="0" smtClean="0">
                <a:solidFill>
                  <a:srgbClr val="002060"/>
                </a:solidFill>
              </a:rPr>
              <a:t>университет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Набережночелнинский </a:t>
            </a:r>
            <a:r>
              <a:rPr lang="ru-RU" sz="3200" dirty="0">
                <a:solidFill>
                  <a:srgbClr val="002060"/>
                </a:solidFill>
              </a:rPr>
              <a:t>государственный педагогический </a:t>
            </a:r>
            <a:r>
              <a:rPr lang="ru-RU" sz="3200" dirty="0" smtClean="0">
                <a:solidFill>
                  <a:srgbClr val="002060"/>
                </a:solidFill>
              </a:rPr>
              <a:t>университет </a:t>
            </a:r>
            <a:endParaRPr lang="ru-RU" sz="3200" dirty="0">
              <a:solidFill>
                <a:srgbClr val="002060"/>
              </a:solidFill>
            </a:endParaRP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31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spc="-13" dirty="0" smtClean="0">
                <a:solidFill>
                  <a:srgbClr val="002060"/>
                </a:solidFill>
              </a:rPr>
              <a:t>Общественное обсуждение по итогам апробации  в 2017-2018 </a:t>
            </a:r>
            <a:r>
              <a:rPr lang="ru-RU" sz="3600" b="1" i="1" spc="-13" dirty="0" err="1" smtClean="0">
                <a:solidFill>
                  <a:srgbClr val="002060"/>
                </a:solidFill>
              </a:rPr>
              <a:t>г.г</a:t>
            </a:r>
            <a:r>
              <a:rPr lang="ru-RU" sz="3600" b="1" i="1" spc="-13" dirty="0" smtClean="0">
                <a:solidFill>
                  <a:srgbClr val="002060"/>
                </a:solidFill>
              </a:rPr>
              <a:t>.  новой м</a:t>
            </a:r>
            <a:r>
              <a:rPr lang="ru-RU" sz="3600" b="1" i="1" spc="-27" dirty="0" smtClean="0">
                <a:solidFill>
                  <a:srgbClr val="002060"/>
                </a:solidFill>
              </a:rPr>
              <a:t>одели</a:t>
            </a:r>
            <a:r>
              <a:rPr lang="ru-RU" sz="3600" b="1" i="1" spc="140" dirty="0" smtClean="0">
                <a:solidFill>
                  <a:srgbClr val="002060"/>
                </a:solidFill>
              </a:rPr>
              <a:t> </a:t>
            </a:r>
            <a:r>
              <a:rPr lang="ru-RU" sz="3600" b="1" i="1" spc="-7" dirty="0">
                <a:solidFill>
                  <a:srgbClr val="002060"/>
                </a:solidFill>
              </a:rPr>
              <a:t>аттестации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Полученные результаты апробации были представлены для  рассмотрения в </a:t>
            </a:r>
            <a:r>
              <a:rPr lang="ru-RU" dirty="0" err="1">
                <a:solidFill>
                  <a:srgbClr val="002060"/>
                </a:solidFill>
              </a:rPr>
              <a:t>Апробационную</a:t>
            </a:r>
            <a:r>
              <a:rPr lang="ru-RU" dirty="0">
                <a:solidFill>
                  <a:srgbClr val="002060"/>
                </a:solidFill>
              </a:rPr>
              <a:t> экспертную аттестационную  комиссию (АЭАК).</a:t>
            </a:r>
          </a:p>
          <a:p>
            <a:r>
              <a:rPr lang="ru-RU" dirty="0">
                <a:solidFill>
                  <a:srgbClr val="002060"/>
                </a:solidFill>
              </a:rPr>
              <a:t>По результатам работы АЭАК была	проведена доработка  модели аттестации учителей на основе использования проектов  типовых комплектов ЕФОМ для проведения аттестации  педагогических работников, замещающих должность «учитель»,  которая представлена</a:t>
            </a:r>
          </a:p>
          <a:p>
            <a:r>
              <a:rPr lang="ru-RU" dirty="0">
                <a:solidFill>
                  <a:srgbClr val="002060"/>
                </a:solidFill>
              </a:rPr>
              <a:t>на общественно-профессиональное обсуждение  в Российской Федерации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" y="0"/>
            <a:ext cx="1871535" cy="685800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0054126"/>
              </p:ext>
            </p:extLst>
          </p:nvPr>
        </p:nvGraphicFramePr>
        <p:xfrm>
          <a:off x="1487488" y="404664"/>
          <a:ext cx="1009491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3" y="6429396"/>
            <a:ext cx="12230300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305736"/>
            <a:ext cx="1056117" cy="7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2"/>
          <p:cNvSpPr txBox="1">
            <a:spLocks/>
          </p:cNvSpPr>
          <p:nvPr/>
        </p:nvSpPr>
        <p:spPr>
          <a:xfrm>
            <a:off x="9347200" y="649289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D19F0-4726-4784-BBD7-2F602B4A98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43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5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3179233" y="2982298"/>
            <a:ext cx="5591387" cy="1060973"/>
          </a:xfrm>
          <a:prstGeom prst="rect">
            <a:avLst/>
          </a:prstGeom>
        </p:spPr>
        <p:txBody>
          <a:bodyPr vert="horz" wrap="square" lIns="0" tIns="34712" rIns="0" bIns="0" rtlCol="0">
            <a:spAutoFit/>
          </a:bodyPr>
          <a:lstStyle/>
          <a:p>
            <a:pPr marL="16933" marR="6773" indent="-1693" algn="ctr">
              <a:lnSpc>
                <a:spcPts val="1987"/>
              </a:lnSpc>
              <a:spcBef>
                <a:spcPts val="272"/>
              </a:spcBef>
            </a:pPr>
            <a:r>
              <a:rPr sz="1733" b="1" spc="-107" dirty="0">
                <a:solidFill>
                  <a:srgbClr val="005AA4"/>
                </a:solidFill>
                <a:latin typeface="Trebuchet MS"/>
                <a:cs typeface="Trebuchet MS"/>
              </a:rPr>
              <a:t>«Общественно-профессиональное обсуждение </a:t>
            </a:r>
            <a:r>
              <a:rPr sz="1733" b="1" spc="-113" dirty="0">
                <a:solidFill>
                  <a:srgbClr val="005AA4"/>
                </a:solidFill>
                <a:latin typeface="Trebuchet MS"/>
                <a:cs typeface="Trebuchet MS"/>
              </a:rPr>
              <a:t>хода  </a:t>
            </a:r>
            <a:r>
              <a:rPr sz="1733" b="1" spc="-107" dirty="0">
                <a:solidFill>
                  <a:srgbClr val="005AA4"/>
                </a:solidFill>
                <a:latin typeface="Trebuchet MS"/>
                <a:cs typeface="Trebuchet MS"/>
              </a:rPr>
              <a:t>внедрения </a:t>
            </a:r>
            <a:r>
              <a:rPr sz="1733" b="1" spc="-80" dirty="0">
                <a:solidFill>
                  <a:srgbClr val="005AA4"/>
                </a:solidFill>
                <a:latin typeface="Trebuchet MS"/>
                <a:cs typeface="Trebuchet MS"/>
              </a:rPr>
              <a:t>и </a:t>
            </a:r>
            <a:r>
              <a:rPr sz="1733" b="1" spc="-93" dirty="0">
                <a:solidFill>
                  <a:srgbClr val="005AA4"/>
                </a:solidFill>
                <a:latin typeface="Trebuchet MS"/>
                <a:cs typeface="Trebuchet MS"/>
              </a:rPr>
              <a:t>применения разработанной </a:t>
            </a:r>
            <a:r>
              <a:rPr sz="1733" b="1" spc="-100" dirty="0">
                <a:solidFill>
                  <a:srgbClr val="005AA4"/>
                </a:solidFill>
                <a:latin typeface="Trebuchet MS"/>
                <a:cs typeface="Trebuchet MS"/>
              </a:rPr>
              <a:t>модели  </a:t>
            </a:r>
            <a:r>
              <a:rPr sz="1733" b="1" spc="-127" dirty="0">
                <a:solidFill>
                  <a:srgbClr val="005AA4"/>
                </a:solidFill>
                <a:latin typeface="Trebuchet MS"/>
                <a:cs typeface="Trebuchet MS"/>
              </a:rPr>
              <a:t>аттестации </a:t>
            </a:r>
            <a:r>
              <a:rPr sz="1733" b="1" spc="-80" dirty="0">
                <a:solidFill>
                  <a:srgbClr val="005AA4"/>
                </a:solidFill>
                <a:latin typeface="Trebuchet MS"/>
                <a:cs typeface="Trebuchet MS"/>
              </a:rPr>
              <a:t>на </a:t>
            </a:r>
            <a:r>
              <a:rPr sz="1733" b="1" spc="-100" dirty="0">
                <a:solidFill>
                  <a:srgbClr val="005AA4"/>
                </a:solidFill>
                <a:latin typeface="Trebuchet MS"/>
                <a:cs typeface="Trebuchet MS"/>
              </a:rPr>
              <a:t>основе использования </a:t>
            </a:r>
            <a:r>
              <a:rPr sz="1733" b="1" spc="-60" dirty="0">
                <a:solidFill>
                  <a:srgbClr val="005AA4"/>
                </a:solidFill>
                <a:latin typeface="Trebuchet MS"/>
                <a:cs typeface="Trebuchet MS"/>
              </a:rPr>
              <a:t>ЕФОМ </a:t>
            </a:r>
            <a:r>
              <a:rPr sz="1733" b="1" spc="-80" dirty="0">
                <a:solidFill>
                  <a:srgbClr val="005AA4"/>
                </a:solidFill>
                <a:latin typeface="Trebuchet MS"/>
                <a:cs typeface="Trebuchet MS"/>
              </a:rPr>
              <a:t>и </a:t>
            </a:r>
            <a:r>
              <a:rPr sz="1733" b="1" spc="-107" dirty="0">
                <a:solidFill>
                  <a:srgbClr val="005AA4"/>
                </a:solidFill>
                <a:latin typeface="Trebuchet MS"/>
                <a:cs typeface="Trebuchet MS"/>
              </a:rPr>
              <a:t>типовых  </a:t>
            </a:r>
            <a:r>
              <a:rPr sz="1733" b="1" spc="-100" dirty="0">
                <a:solidFill>
                  <a:srgbClr val="005AA4"/>
                </a:solidFill>
                <a:latin typeface="Trebuchet MS"/>
                <a:cs typeface="Trebuchet MS"/>
              </a:rPr>
              <a:t>комплектов </a:t>
            </a:r>
            <a:r>
              <a:rPr sz="1733" b="1" spc="-53" dirty="0">
                <a:solidFill>
                  <a:srgbClr val="005AA4"/>
                </a:solidFill>
                <a:latin typeface="Trebuchet MS"/>
                <a:cs typeface="Trebuchet MS"/>
              </a:rPr>
              <a:t>ЕФОМ </a:t>
            </a:r>
            <a:r>
              <a:rPr sz="1733" b="1" spc="-107" dirty="0">
                <a:solidFill>
                  <a:srgbClr val="005AA4"/>
                </a:solidFill>
                <a:latin typeface="Trebuchet MS"/>
                <a:cs typeface="Trebuchet MS"/>
              </a:rPr>
              <a:t>для </a:t>
            </a:r>
            <a:r>
              <a:rPr sz="1733" b="1" spc="-100" dirty="0">
                <a:solidFill>
                  <a:srgbClr val="005AA4"/>
                </a:solidFill>
                <a:latin typeface="Trebuchet MS"/>
                <a:cs typeface="Trebuchet MS"/>
              </a:rPr>
              <a:t>проведения </a:t>
            </a:r>
            <a:r>
              <a:rPr sz="1733" b="1" spc="-127" dirty="0">
                <a:solidFill>
                  <a:srgbClr val="005AA4"/>
                </a:solidFill>
                <a:latin typeface="Trebuchet MS"/>
                <a:cs typeface="Trebuchet MS"/>
              </a:rPr>
              <a:t>аттестации</a:t>
            </a:r>
            <a:r>
              <a:rPr sz="1733" b="1" spc="-240" dirty="0">
                <a:solidFill>
                  <a:srgbClr val="005AA4"/>
                </a:solidFill>
                <a:latin typeface="Trebuchet MS"/>
                <a:cs typeface="Trebuchet MS"/>
              </a:rPr>
              <a:t> </a:t>
            </a:r>
            <a:r>
              <a:rPr sz="1733" b="1" spc="-127" dirty="0">
                <a:solidFill>
                  <a:srgbClr val="005AA4"/>
                </a:solidFill>
                <a:latin typeface="Trebuchet MS"/>
                <a:cs typeface="Trebuchet MS"/>
              </a:rPr>
              <a:t>учителей»</a:t>
            </a:r>
            <a:endParaRPr sz="1733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08320" y="442975"/>
            <a:ext cx="975360" cy="11297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5350934" y="4720066"/>
            <a:ext cx="1490980" cy="16705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algn="ctr">
              <a:lnSpc>
                <a:spcPct val="140000"/>
              </a:lnSpc>
              <a:spcBef>
                <a:spcPts val="133"/>
              </a:spcBef>
            </a:pPr>
            <a:r>
              <a:rPr sz="1867" b="1" spc="-152" dirty="0">
                <a:solidFill>
                  <a:srgbClr val="005AA4"/>
                </a:solidFill>
                <a:latin typeface="Trebuchet MS"/>
                <a:cs typeface="Trebuchet MS"/>
              </a:rPr>
              <a:t>9 </a:t>
            </a:r>
            <a:r>
              <a:rPr sz="1867" b="1" spc="-100" dirty="0">
                <a:solidFill>
                  <a:srgbClr val="005AA4"/>
                </a:solidFill>
                <a:latin typeface="Trebuchet MS"/>
                <a:cs typeface="Trebuchet MS"/>
              </a:rPr>
              <a:t>ноября</a:t>
            </a:r>
            <a:r>
              <a:rPr sz="1867" b="1" spc="-247" dirty="0">
                <a:solidFill>
                  <a:srgbClr val="005AA4"/>
                </a:solidFill>
                <a:latin typeface="Trebuchet MS"/>
                <a:cs typeface="Trebuchet MS"/>
              </a:rPr>
              <a:t> </a:t>
            </a:r>
            <a:r>
              <a:rPr sz="1867" b="1" spc="-147" dirty="0">
                <a:solidFill>
                  <a:srgbClr val="005AA4"/>
                </a:solidFill>
                <a:latin typeface="Trebuchet MS"/>
                <a:cs typeface="Trebuchet MS"/>
              </a:rPr>
              <a:t>2018  </a:t>
            </a:r>
            <a:r>
              <a:rPr sz="1867" b="1" spc="-67" dirty="0">
                <a:solidFill>
                  <a:srgbClr val="005AA4"/>
                </a:solidFill>
                <a:latin typeface="Trebuchet MS"/>
                <a:cs typeface="Trebuchet MS"/>
              </a:rPr>
              <a:t>Москва</a:t>
            </a:r>
            <a:endParaRPr sz="1867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267">
              <a:latin typeface="Times New Roman"/>
              <a:cs typeface="Times New Roman"/>
            </a:endParaRPr>
          </a:p>
          <a:p>
            <a:pPr algn="ctr">
              <a:spcBef>
                <a:spcPts val="1487"/>
              </a:spcBef>
            </a:pPr>
            <a:r>
              <a:rPr sz="2000" b="1" spc="-100" dirty="0">
                <a:solidFill>
                  <a:srgbClr val="005AA4"/>
                </a:solidFill>
                <a:latin typeface="Trebuchet MS"/>
                <a:cs typeface="Trebuchet MS"/>
              </a:rPr>
              <a:t>ЕФОМ.РФ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47533" y="2468822"/>
            <a:ext cx="5099472" cy="449696"/>
          </a:xfrm>
          <a:prstGeom prst="rect">
            <a:avLst/>
          </a:prstGeom>
        </p:spPr>
        <p:txBody>
          <a:bodyPr vert="horz" wrap="square" lIns="0" tIns="18627" rIns="0" bIns="0" rtlCol="0" anchor="ctr">
            <a:spAutoFit/>
          </a:bodyPr>
          <a:lstStyle/>
          <a:p>
            <a:pPr marL="16933">
              <a:spcBef>
                <a:spcPts val="147"/>
              </a:spcBef>
            </a:pPr>
            <a:r>
              <a:rPr sz="2800" spc="-187" dirty="0">
                <a:solidFill>
                  <a:srgbClr val="005AA4"/>
                </a:solidFill>
                <a:latin typeface="Trebuchet MS"/>
                <a:cs typeface="Trebuchet MS"/>
              </a:rPr>
              <a:t>ВСЕРОССИЙСКАЯ</a:t>
            </a:r>
            <a:r>
              <a:rPr sz="2800" spc="-267" dirty="0">
                <a:solidFill>
                  <a:srgbClr val="005AA4"/>
                </a:solidFill>
                <a:latin typeface="Trebuchet MS"/>
                <a:cs typeface="Trebuchet MS"/>
              </a:rPr>
              <a:t> </a:t>
            </a:r>
            <a:r>
              <a:rPr sz="2800" spc="-173" dirty="0">
                <a:solidFill>
                  <a:srgbClr val="005AA4"/>
                </a:solidFill>
                <a:latin typeface="Trebuchet MS"/>
                <a:cs typeface="Trebuchet MS"/>
              </a:rPr>
              <a:t>КОНФЕРЕНЦИЯ</a:t>
            </a:r>
            <a:endParaRPr sz="28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208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altLang="ru-RU" sz="20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Участие делегации Республики Татарстан на Всероссийской конференции «Общественно-профессиональное  обсуждение хода внедрения и  применения разработанной модели аттестации»</a:t>
            </a:r>
            <a:br>
              <a:rPr lang="ru-RU" altLang="ru-RU" sz="20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1026" name="Picture 2" descr="http://irort.ru/files/foto/12112018/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1600200"/>
            <a:ext cx="9505055" cy="55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20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56244" y="1268755"/>
            <a:ext cx="2088514" cy="560070"/>
          </a:xfrm>
          <a:custGeom>
            <a:avLst/>
            <a:gdLst/>
            <a:ahLst/>
            <a:cxnLst/>
            <a:rect l="l" t="t" r="r" b="b"/>
            <a:pathLst>
              <a:path w="2088515" h="560069">
                <a:moveTo>
                  <a:pt x="0" y="0"/>
                </a:moveTo>
                <a:lnTo>
                  <a:pt x="2088222" y="0"/>
                </a:lnTo>
                <a:lnTo>
                  <a:pt x="2088222" y="560044"/>
                </a:lnTo>
                <a:lnTo>
                  <a:pt x="0" y="560044"/>
                </a:lnTo>
                <a:lnTo>
                  <a:pt x="0" y="0"/>
                </a:lnTo>
                <a:close/>
              </a:path>
            </a:pathLst>
          </a:custGeom>
          <a:solidFill>
            <a:srgbClr val="E46C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0" y="1268755"/>
            <a:ext cx="2088514" cy="560070"/>
          </a:xfrm>
          <a:custGeom>
            <a:avLst/>
            <a:gdLst/>
            <a:ahLst/>
            <a:cxnLst/>
            <a:rect l="l" t="t" r="r" b="b"/>
            <a:pathLst>
              <a:path w="2088515" h="560069">
                <a:moveTo>
                  <a:pt x="0" y="0"/>
                </a:moveTo>
                <a:lnTo>
                  <a:pt x="2088235" y="0"/>
                </a:lnTo>
                <a:lnTo>
                  <a:pt x="2088235" y="560044"/>
                </a:lnTo>
                <a:lnTo>
                  <a:pt x="0" y="56004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26814" y="1268755"/>
            <a:ext cx="2088514" cy="560070"/>
          </a:xfrm>
          <a:custGeom>
            <a:avLst/>
            <a:gdLst/>
            <a:ahLst/>
            <a:cxnLst/>
            <a:rect l="l" t="t" r="r" b="b"/>
            <a:pathLst>
              <a:path w="2088514" h="560069">
                <a:moveTo>
                  <a:pt x="0" y="0"/>
                </a:moveTo>
                <a:lnTo>
                  <a:pt x="2088235" y="0"/>
                </a:lnTo>
                <a:lnTo>
                  <a:pt x="2088235" y="560044"/>
                </a:lnTo>
                <a:lnTo>
                  <a:pt x="0" y="560044"/>
                </a:lnTo>
                <a:lnTo>
                  <a:pt x="0" y="0"/>
                </a:lnTo>
                <a:close/>
              </a:path>
            </a:pathLst>
          </a:custGeom>
          <a:solidFill>
            <a:srgbClr val="376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26814" y="2171573"/>
            <a:ext cx="2088514" cy="3778250"/>
          </a:xfrm>
          <a:custGeom>
            <a:avLst/>
            <a:gdLst/>
            <a:ahLst/>
            <a:cxnLst/>
            <a:rect l="l" t="t" r="r" b="b"/>
            <a:pathLst>
              <a:path w="2088514" h="3778250">
                <a:moveTo>
                  <a:pt x="0" y="0"/>
                </a:moveTo>
                <a:lnTo>
                  <a:pt x="2088235" y="0"/>
                </a:lnTo>
                <a:lnTo>
                  <a:pt x="2088235" y="3777707"/>
                </a:lnTo>
                <a:lnTo>
                  <a:pt x="0" y="3777707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8565" y="2171573"/>
            <a:ext cx="2088514" cy="3778250"/>
          </a:xfrm>
          <a:custGeom>
            <a:avLst/>
            <a:gdLst/>
            <a:ahLst/>
            <a:cxnLst/>
            <a:rect l="l" t="t" r="r" b="b"/>
            <a:pathLst>
              <a:path w="2088515" h="3778250">
                <a:moveTo>
                  <a:pt x="0" y="0"/>
                </a:moveTo>
                <a:lnTo>
                  <a:pt x="2088222" y="0"/>
                </a:lnTo>
                <a:lnTo>
                  <a:pt x="2088222" y="3777707"/>
                </a:lnTo>
                <a:lnTo>
                  <a:pt x="0" y="3777707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56244" y="2171573"/>
            <a:ext cx="2088514" cy="3778250"/>
          </a:xfrm>
          <a:custGeom>
            <a:avLst/>
            <a:gdLst/>
            <a:ahLst/>
            <a:cxnLst/>
            <a:rect l="l" t="t" r="r" b="b"/>
            <a:pathLst>
              <a:path w="2088515" h="3778250">
                <a:moveTo>
                  <a:pt x="0" y="0"/>
                </a:moveTo>
                <a:lnTo>
                  <a:pt x="2088222" y="0"/>
                </a:lnTo>
                <a:lnTo>
                  <a:pt x="2088222" y="3777707"/>
                </a:lnTo>
                <a:lnTo>
                  <a:pt x="0" y="3777707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440726" y="2315972"/>
            <a:ext cx="1718945" cy="3393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Доработка  механизмов</a:t>
            </a:r>
            <a:r>
              <a:rPr sz="1300" spc="-55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оценки  профессиональных  компетенций  </a:t>
            </a:r>
            <a:r>
              <a:rPr sz="1300" dirty="0">
                <a:solidFill>
                  <a:srgbClr val="17375E"/>
                </a:solidFill>
                <a:latin typeface="Verdana"/>
                <a:cs typeface="Verdana"/>
              </a:rPr>
              <a:t>учителя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в рамках  профессионально-  общественного  обсуждения и  направление  согласованных  предложений в  </a:t>
            </a:r>
            <a:r>
              <a:rPr sz="1300" dirty="0">
                <a:solidFill>
                  <a:srgbClr val="17375E"/>
                </a:solidFill>
                <a:latin typeface="Verdana"/>
                <a:cs typeface="Verdana"/>
              </a:rPr>
              <a:t>Минтруд России 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об  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установлении  должностей,  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основанных 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на  должности</a:t>
            </a:r>
            <a:endParaRPr sz="1300">
              <a:latin typeface="Verdana"/>
              <a:cs typeface="Verdana"/>
            </a:endParaRPr>
          </a:p>
          <a:p>
            <a:pPr marL="635" algn="ctr"/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«учитель»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66228" y="461492"/>
            <a:ext cx="9354308" cy="32060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000" b="1" spc="-5" dirty="0" smtClean="0">
                <a:solidFill>
                  <a:srgbClr val="002060"/>
                </a:solidFill>
              </a:rPr>
              <a:t>ПЛАН </a:t>
            </a:r>
            <a:r>
              <a:rPr sz="2000" b="1" spc="-5" dirty="0" smtClean="0">
                <a:solidFill>
                  <a:srgbClr val="002060"/>
                </a:solidFill>
              </a:rPr>
              <a:t>ВВЕДЕНИ</a:t>
            </a:r>
            <a:r>
              <a:rPr lang="ru-RU" sz="2000" b="1" spc="-5" dirty="0" smtClean="0">
                <a:solidFill>
                  <a:srgbClr val="002060"/>
                </a:solidFill>
              </a:rPr>
              <a:t>Я</a:t>
            </a:r>
            <a:r>
              <a:rPr sz="2000" b="1" spc="-5" dirty="0" smtClean="0">
                <a:solidFill>
                  <a:srgbClr val="002060"/>
                </a:solidFill>
              </a:rPr>
              <a:t> </a:t>
            </a:r>
            <a:r>
              <a:rPr sz="2000" b="1" spc="-5" dirty="0">
                <a:solidFill>
                  <a:srgbClr val="002060"/>
                </a:solidFill>
              </a:rPr>
              <a:t>НАЦИОНАЛЬНОЙ СИСТЕМЫ </a:t>
            </a:r>
            <a:r>
              <a:rPr sz="2000" b="1" dirty="0">
                <a:solidFill>
                  <a:srgbClr val="002060"/>
                </a:solidFill>
              </a:rPr>
              <a:t>УЧИТЕЛЬСКОГО</a:t>
            </a:r>
            <a:r>
              <a:rPr sz="2000" b="1" spc="-5" dirty="0">
                <a:solidFill>
                  <a:srgbClr val="002060"/>
                </a:solidFill>
              </a:rPr>
              <a:t> РОСТА</a:t>
            </a:r>
            <a:endParaRPr sz="2000" b="1" dirty="0">
              <a:solidFill>
                <a:srgbClr val="00206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87487" y="908723"/>
            <a:ext cx="9235440" cy="0"/>
          </a:xfrm>
          <a:custGeom>
            <a:avLst/>
            <a:gdLst/>
            <a:ahLst/>
            <a:cxnLst/>
            <a:rect l="l" t="t" r="r" b="b"/>
            <a:pathLst>
              <a:path w="9235440">
                <a:moveTo>
                  <a:pt x="0" y="0"/>
                </a:moveTo>
                <a:lnTo>
                  <a:pt x="9235155" y="1"/>
                </a:lnTo>
              </a:path>
            </a:pathLst>
          </a:custGeom>
          <a:ln w="9525">
            <a:solidFill>
              <a:srgbClr val="1F49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37841" y="2171573"/>
            <a:ext cx="2088514" cy="3366306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156210" rIns="0" bIns="0" rtlCol="0">
            <a:spAutoFit/>
          </a:bodyPr>
          <a:lstStyle/>
          <a:p>
            <a:pPr marL="254635" marR="244475" indent="635" algn="ctr">
              <a:spcBef>
                <a:spcPts val="1230"/>
              </a:spcBef>
            </a:pP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Апробация  инструментария  уровневой</a:t>
            </a:r>
            <a:r>
              <a:rPr sz="1300" spc="-45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оценки  квалификации  педагогов</a:t>
            </a:r>
            <a:endParaRPr sz="1300">
              <a:latin typeface="Verdana"/>
              <a:cs typeface="Verdana"/>
            </a:endParaRPr>
          </a:p>
          <a:p>
            <a:pPr>
              <a:spcBef>
                <a:spcPts val="15"/>
              </a:spcBef>
            </a:pPr>
            <a:endParaRPr sz="1350">
              <a:latin typeface="Times New Roman"/>
              <a:cs typeface="Times New Roman"/>
            </a:endParaRPr>
          </a:p>
          <a:p>
            <a:pPr marL="231140" marR="219075" indent="-1905" algn="ctr">
              <a:lnSpc>
                <a:spcPct val="99500"/>
              </a:lnSpc>
            </a:pP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УЧАСТНИКИ  БОЛЕЕ 4,5  ТЫСЯЧ  УЧИТЕЛЕЙ  РУССКОГО  ЯЗЫКА И  МАТЕМАТИКИ</a:t>
            </a:r>
            <a:r>
              <a:rPr sz="1300" b="1" spc="-50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ИЗ  13 СУБЪЕКТОВ  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РОССИЙСКОЙ  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ФЕДЕРАЦИИ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25074" y="2315972"/>
            <a:ext cx="1828164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Апробация модели  аттестации</a:t>
            </a:r>
            <a:r>
              <a:rPr sz="1300" spc="-45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17375E"/>
                </a:solidFill>
                <a:latin typeface="Verdana"/>
                <a:cs typeface="Verdana"/>
              </a:rPr>
              <a:t>учителей 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на основе  использования  проектов типовых  комплектов единых  федеральных  оценочных  материалов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33850" y="4297172"/>
            <a:ext cx="161163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95"/>
              </a:spcBef>
            </a:pP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УЧАСТНИКИ -</a:t>
            </a:r>
            <a:r>
              <a:rPr sz="1300" b="1" spc="-45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19  СУБЪЕКТОВ  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РОССИЙСКОЙ  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ФЕДЕРАЦИИ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50038" y="2315972"/>
            <a:ext cx="1708150" cy="2204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Подготовка и  апробация</a:t>
            </a:r>
            <a:r>
              <a:rPr sz="1300" spc="-75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наборов  ЕФОМ </a:t>
            </a:r>
            <a:r>
              <a:rPr sz="1300" spc="-10" dirty="0">
                <a:solidFill>
                  <a:srgbClr val="17375E"/>
                </a:solidFill>
                <a:latin typeface="Verdana"/>
                <a:cs typeface="Verdana"/>
              </a:rPr>
              <a:t>по 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предметным и  методическим  компетенциям</a:t>
            </a:r>
            <a:endParaRPr sz="1300">
              <a:latin typeface="Verdana"/>
              <a:cs typeface="Verdana"/>
            </a:endParaRPr>
          </a:p>
          <a:p>
            <a:pPr marL="97155" marR="88900" algn="ctr"/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и</a:t>
            </a:r>
            <a:r>
              <a:rPr sz="1300" spc="-35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кодификаторам  к ним </a:t>
            </a:r>
            <a:r>
              <a:rPr sz="1300" dirty="0">
                <a:solidFill>
                  <a:srgbClr val="17375E"/>
                </a:solidFill>
                <a:latin typeface="Verdana"/>
                <a:cs typeface="Verdana"/>
              </a:rPr>
              <a:t>для 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использования</a:t>
            </a:r>
            <a:endParaRPr sz="1300">
              <a:latin typeface="Verdana"/>
              <a:cs typeface="Verdana"/>
            </a:endParaRPr>
          </a:p>
          <a:p>
            <a:pPr marL="36195" marR="29209" indent="-635" algn="ctr"/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в рамках новой  модели</a:t>
            </a:r>
            <a:r>
              <a:rPr sz="1300" spc="-30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Verdana"/>
                <a:cs typeface="Verdana"/>
              </a:rPr>
              <a:t>аттестации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35776" y="4693411"/>
            <a:ext cx="1336675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1275" algn="just">
              <a:spcBef>
                <a:spcPts val="95"/>
              </a:spcBef>
            </a:pP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СОЗДАНИЕ И  П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ОС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Т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О</a:t>
            </a:r>
            <a:r>
              <a:rPr sz="1300" b="1" dirty="0">
                <a:solidFill>
                  <a:srgbClr val="17375E"/>
                </a:solidFill>
                <a:latin typeface="Verdana"/>
                <a:cs typeface="Verdana"/>
              </a:rPr>
              <a:t>Я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НН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О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Е  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О</a:t>
            </a:r>
            <a:r>
              <a:rPr sz="1300" b="1" dirty="0">
                <a:solidFill>
                  <a:srgbClr val="17375E"/>
                </a:solidFill>
                <a:latin typeface="Verdana"/>
                <a:cs typeface="Verdana"/>
              </a:rPr>
              <a:t>Б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Н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О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В</a:t>
            </a:r>
            <a:r>
              <a:rPr sz="1300" b="1" dirty="0">
                <a:solidFill>
                  <a:srgbClr val="17375E"/>
                </a:solidFill>
                <a:latin typeface="Verdana"/>
                <a:cs typeface="Verdana"/>
              </a:rPr>
              <a:t>Л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ЕНИЕ  БАЗЫ</a:t>
            </a:r>
            <a:r>
              <a:rPr sz="1300" b="1" spc="-10" dirty="0">
                <a:solidFill>
                  <a:srgbClr val="17375E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17375E"/>
                </a:solidFill>
                <a:latin typeface="Verdana"/>
                <a:cs typeface="Verdana"/>
              </a:rPr>
              <a:t>ЕФОМ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87440" y="1361947"/>
            <a:ext cx="7706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205990" algn="l"/>
                <a:tab pos="4051300" algn="l"/>
                <a:tab pos="6530975" algn="l"/>
              </a:tabLst>
            </a:pPr>
            <a:r>
              <a:rPr b="1" spc="-5" dirty="0">
                <a:solidFill>
                  <a:srgbClr val="FFFFFF"/>
                </a:solidFill>
                <a:latin typeface="Verdana"/>
                <a:cs typeface="Verdana"/>
              </a:rPr>
              <a:t>2017</a:t>
            </a:r>
            <a:r>
              <a:rPr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FFFFFF"/>
                </a:solidFill>
                <a:latin typeface="Verdana"/>
                <a:cs typeface="Verdana"/>
              </a:rPr>
              <a:t>год	</a:t>
            </a:r>
            <a:r>
              <a:rPr b="1" spc="-5" dirty="0">
                <a:solidFill>
                  <a:srgbClr val="FFFFFF"/>
                </a:solidFill>
                <a:latin typeface="Verdana"/>
                <a:cs typeface="Verdana"/>
              </a:rPr>
              <a:t>2018 </a:t>
            </a:r>
            <a:r>
              <a:rPr b="1" dirty="0">
                <a:solidFill>
                  <a:srgbClr val="FFFFFF"/>
                </a:solidFill>
                <a:latin typeface="Verdana"/>
                <a:cs typeface="Verdana"/>
              </a:rPr>
              <a:t>год	</a:t>
            </a:r>
            <a:r>
              <a:rPr b="1" spc="-5" dirty="0">
                <a:solidFill>
                  <a:srgbClr val="FFFFFF"/>
                </a:solidFill>
                <a:latin typeface="Verdana"/>
                <a:cs typeface="Verdana"/>
              </a:rPr>
              <a:t>2018-2020 </a:t>
            </a:r>
            <a:r>
              <a:rPr b="1" dirty="0">
                <a:solidFill>
                  <a:srgbClr val="FFFFFF"/>
                </a:solidFill>
                <a:latin typeface="Verdana"/>
                <a:cs typeface="Verdana"/>
              </a:rPr>
              <a:t>гг.	</a:t>
            </a:r>
            <a:r>
              <a:rPr b="1" spc="-5" dirty="0">
                <a:solidFill>
                  <a:srgbClr val="FFFFFF"/>
                </a:solidFill>
                <a:latin typeface="Verdana"/>
                <a:cs typeface="Verdana"/>
              </a:rPr>
              <a:t>2019</a:t>
            </a:r>
            <a:r>
              <a:rPr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b="1" dirty="0">
                <a:solidFill>
                  <a:srgbClr val="FFFFFF"/>
                </a:solidFill>
                <a:latin typeface="Verdana"/>
                <a:cs typeface="Verdana"/>
              </a:rPr>
              <a:t>год</a:t>
            </a:r>
            <a:endParaRPr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639619" y="1828800"/>
            <a:ext cx="144145" cy="342900"/>
          </a:xfrm>
          <a:custGeom>
            <a:avLst/>
            <a:gdLst/>
            <a:ahLst/>
            <a:cxnLst/>
            <a:rect l="l" t="t" r="r" b="b"/>
            <a:pathLst>
              <a:path w="144144" h="342900">
                <a:moveTo>
                  <a:pt x="144018" y="270763"/>
                </a:moveTo>
                <a:lnTo>
                  <a:pt x="0" y="270763"/>
                </a:lnTo>
                <a:lnTo>
                  <a:pt x="72009" y="342773"/>
                </a:lnTo>
                <a:lnTo>
                  <a:pt x="144018" y="270763"/>
                </a:lnTo>
                <a:close/>
              </a:path>
              <a:path w="144144" h="342900">
                <a:moveTo>
                  <a:pt x="108013" y="0"/>
                </a:moveTo>
                <a:lnTo>
                  <a:pt x="36004" y="0"/>
                </a:lnTo>
                <a:lnTo>
                  <a:pt x="36004" y="270763"/>
                </a:lnTo>
                <a:lnTo>
                  <a:pt x="108013" y="270763"/>
                </a:lnTo>
                <a:lnTo>
                  <a:pt x="108013" y="0"/>
                </a:lnTo>
                <a:close/>
              </a:path>
            </a:pathLst>
          </a:custGeom>
          <a:solidFill>
            <a:srgbClr val="15A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75403" y="1809813"/>
            <a:ext cx="144145" cy="342900"/>
          </a:xfrm>
          <a:custGeom>
            <a:avLst/>
            <a:gdLst/>
            <a:ahLst/>
            <a:cxnLst/>
            <a:rect l="l" t="t" r="r" b="b"/>
            <a:pathLst>
              <a:path w="144145" h="342900">
                <a:moveTo>
                  <a:pt x="144017" y="270763"/>
                </a:moveTo>
                <a:lnTo>
                  <a:pt x="0" y="270763"/>
                </a:lnTo>
                <a:lnTo>
                  <a:pt x="72009" y="342773"/>
                </a:lnTo>
                <a:lnTo>
                  <a:pt x="144017" y="270763"/>
                </a:lnTo>
                <a:close/>
              </a:path>
              <a:path w="144145" h="342900">
                <a:moveTo>
                  <a:pt x="108013" y="0"/>
                </a:moveTo>
                <a:lnTo>
                  <a:pt x="36004" y="0"/>
                </a:lnTo>
                <a:lnTo>
                  <a:pt x="36004" y="270763"/>
                </a:lnTo>
                <a:lnTo>
                  <a:pt x="108013" y="270763"/>
                </a:lnTo>
                <a:lnTo>
                  <a:pt x="108013" y="0"/>
                </a:lnTo>
                <a:close/>
              </a:path>
            </a:pathLst>
          </a:custGeom>
          <a:solidFill>
            <a:srgbClr val="376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104114" y="1828800"/>
            <a:ext cx="144145" cy="342900"/>
          </a:xfrm>
          <a:custGeom>
            <a:avLst/>
            <a:gdLst/>
            <a:ahLst/>
            <a:cxnLst/>
            <a:rect l="l" t="t" r="r" b="b"/>
            <a:pathLst>
              <a:path w="144145" h="342900">
                <a:moveTo>
                  <a:pt x="144017" y="270763"/>
                </a:moveTo>
                <a:lnTo>
                  <a:pt x="0" y="270763"/>
                </a:lnTo>
                <a:lnTo>
                  <a:pt x="72008" y="342773"/>
                </a:lnTo>
                <a:lnTo>
                  <a:pt x="144017" y="270763"/>
                </a:lnTo>
                <a:close/>
              </a:path>
              <a:path w="144145" h="342900">
                <a:moveTo>
                  <a:pt x="108013" y="0"/>
                </a:moveTo>
                <a:lnTo>
                  <a:pt x="36004" y="0"/>
                </a:lnTo>
                <a:lnTo>
                  <a:pt x="36004" y="270763"/>
                </a:lnTo>
                <a:lnTo>
                  <a:pt x="108013" y="270763"/>
                </a:lnTo>
                <a:lnTo>
                  <a:pt x="10801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228354" y="1809813"/>
            <a:ext cx="144145" cy="342900"/>
          </a:xfrm>
          <a:custGeom>
            <a:avLst/>
            <a:gdLst/>
            <a:ahLst/>
            <a:cxnLst/>
            <a:rect l="l" t="t" r="r" b="b"/>
            <a:pathLst>
              <a:path w="144145" h="342900">
                <a:moveTo>
                  <a:pt x="144005" y="270763"/>
                </a:moveTo>
                <a:lnTo>
                  <a:pt x="0" y="270763"/>
                </a:lnTo>
                <a:lnTo>
                  <a:pt x="71996" y="342773"/>
                </a:lnTo>
                <a:lnTo>
                  <a:pt x="144005" y="270763"/>
                </a:lnTo>
                <a:close/>
              </a:path>
              <a:path w="144145" h="342900">
                <a:moveTo>
                  <a:pt x="108000" y="0"/>
                </a:moveTo>
                <a:lnTo>
                  <a:pt x="36004" y="0"/>
                </a:lnTo>
                <a:lnTo>
                  <a:pt x="36004" y="270763"/>
                </a:lnTo>
                <a:lnTo>
                  <a:pt x="108000" y="270763"/>
                </a:lnTo>
                <a:lnTo>
                  <a:pt x="108000" y="0"/>
                </a:lnTo>
                <a:close/>
              </a:path>
            </a:pathLst>
          </a:custGeom>
          <a:solidFill>
            <a:srgbClr val="E46C0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70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1897" y="4998200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5" h="1364614">
                <a:moveTo>
                  <a:pt x="0" y="0"/>
                </a:moveTo>
                <a:lnTo>
                  <a:pt x="2230145" y="0"/>
                </a:lnTo>
                <a:lnTo>
                  <a:pt x="2230145" y="1364174"/>
                </a:lnTo>
                <a:lnTo>
                  <a:pt x="0" y="1364174"/>
                </a:lnTo>
                <a:lnTo>
                  <a:pt x="0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73424" y="5519064"/>
            <a:ext cx="172085" cy="322580"/>
          </a:xfrm>
          <a:custGeom>
            <a:avLst/>
            <a:gdLst/>
            <a:ahLst/>
            <a:cxnLst/>
            <a:rect l="l" t="t" r="r" b="b"/>
            <a:pathLst>
              <a:path w="172085" h="322579">
                <a:moveTo>
                  <a:pt x="0" y="0"/>
                </a:moveTo>
                <a:lnTo>
                  <a:pt x="0" y="322439"/>
                </a:lnTo>
                <a:lnTo>
                  <a:pt x="171538" y="161221"/>
                </a:lnTo>
                <a:lnTo>
                  <a:pt x="0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66228" y="430714"/>
            <a:ext cx="9498324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srgbClr val="002060"/>
                </a:solidFill>
              </a:rPr>
              <a:t>АПРОБАЦИЯ НОВОЙ МОДЕЛИ АТТЕСТАЦИИ УЧИТЕЛЕЙ </a:t>
            </a:r>
            <a:r>
              <a:rPr sz="2400" b="1" dirty="0">
                <a:solidFill>
                  <a:srgbClr val="002060"/>
                </a:solidFill>
              </a:rPr>
              <a:t>В 2020</a:t>
            </a:r>
            <a:r>
              <a:rPr sz="2400" b="1" spc="55" dirty="0">
                <a:solidFill>
                  <a:srgbClr val="002060"/>
                </a:solidFill>
              </a:rPr>
              <a:t> </a:t>
            </a:r>
            <a:r>
              <a:rPr sz="2400" b="1" spc="-5" dirty="0">
                <a:solidFill>
                  <a:srgbClr val="002060"/>
                </a:solidFill>
              </a:rPr>
              <a:t>ГОДУ</a:t>
            </a:r>
            <a:endParaRPr sz="2400" b="1" dirty="0">
              <a:solidFill>
                <a:srgbClr val="00206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87487" y="908723"/>
            <a:ext cx="9235440" cy="0"/>
          </a:xfrm>
          <a:custGeom>
            <a:avLst/>
            <a:gdLst/>
            <a:ahLst/>
            <a:cxnLst/>
            <a:rect l="l" t="t" r="r" b="b"/>
            <a:pathLst>
              <a:path w="9235440">
                <a:moveTo>
                  <a:pt x="0" y="0"/>
                </a:moveTo>
                <a:lnTo>
                  <a:pt x="9235155" y="1"/>
                </a:lnTo>
              </a:path>
            </a:pathLst>
          </a:custGeom>
          <a:ln w="9525">
            <a:solidFill>
              <a:srgbClr val="1F49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59497" y="2765946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5" h="1364614">
                <a:moveTo>
                  <a:pt x="0" y="0"/>
                </a:moveTo>
                <a:lnTo>
                  <a:pt x="2230145" y="0"/>
                </a:lnTo>
                <a:lnTo>
                  <a:pt x="2230145" y="1364183"/>
                </a:lnTo>
                <a:lnTo>
                  <a:pt x="0" y="1364183"/>
                </a:lnTo>
                <a:lnTo>
                  <a:pt x="0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21024" y="3286823"/>
            <a:ext cx="172085" cy="322580"/>
          </a:xfrm>
          <a:custGeom>
            <a:avLst/>
            <a:gdLst/>
            <a:ahLst/>
            <a:cxnLst/>
            <a:rect l="l" t="t" r="r" b="b"/>
            <a:pathLst>
              <a:path w="172085" h="322579">
                <a:moveTo>
                  <a:pt x="0" y="0"/>
                </a:moveTo>
                <a:lnTo>
                  <a:pt x="0" y="322427"/>
                </a:lnTo>
                <a:lnTo>
                  <a:pt x="171538" y="161213"/>
                </a:lnTo>
                <a:lnTo>
                  <a:pt x="0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12211" y="3842094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32" y="0"/>
                </a:lnTo>
                <a:lnTo>
                  <a:pt x="2230132" y="1364170"/>
                </a:lnTo>
                <a:lnTo>
                  <a:pt x="0" y="1364170"/>
                </a:lnTo>
                <a:lnTo>
                  <a:pt x="0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12211" y="3842094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41" y="0"/>
                </a:lnTo>
                <a:lnTo>
                  <a:pt x="2230141" y="1364170"/>
                </a:lnTo>
                <a:lnTo>
                  <a:pt x="0" y="1364170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15297" y="4426534"/>
            <a:ext cx="172085" cy="322580"/>
          </a:xfrm>
          <a:custGeom>
            <a:avLst/>
            <a:gdLst/>
            <a:ahLst/>
            <a:cxnLst/>
            <a:rect l="l" t="t" r="r" b="b"/>
            <a:pathLst>
              <a:path w="172085" h="322579">
                <a:moveTo>
                  <a:pt x="171551" y="0"/>
                </a:moveTo>
                <a:lnTo>
                  <a:pt x="0" y="161213"/>
                </a:lnTo>
                <a:lnTo>
                  <a:pt x="171551" y="322440"/>
                </a:lnTo>
                <a:lnTo>
                  <a:pt x="171551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12211" y="1542174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32" y="0"/>
                </a:lnTo>
                <a:lnTo>
                  <a:pt x="2230132" y="1364183"/>
                </a:lnTo>
                <a:lnTo>
                  <a:pt x="0" y="1364183"/>
                </a:lnTo>
                <a:lnTo>
                  <a:pt x="0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12211" y="1542174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41" y="0"/>
                </a:lnTo>
                <a:lnTo>
                  <a:pt x="2230141" y="1364170"/>
                </a:lnTo>
                <a:lnTo>
                  <a:pt x="0" y="1364170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15297" y="2063051"/>
            <a:ext cx="172085" cy="322580"/>
          </a:xfrm>
          <a:custGeom>
            <a:avLst/>
            <a:gdLst/>
            <a:ahLst/>
            <a:cxnLst/>
            <a:rect l="l" t="t" r="r" b="b"/>
            <a:pathLst>
              <a:path w="172085" h="322580">
                <a:moveTo>
                  <a:pt x="171551" y="0"/>
                </a:moveTo>
                <a:lnTo>
                  <a:pt x="0" y="161213"/>
                </a:lnTo>
                <a:lnTo>
                  <a:pt x="171551" y="322427"/>
                </a:lnTo>
                <a:lnTo>
                  <a:pt x="171551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983189" y="1947163"/>
            <a:ext cx="12877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1430">
              <a:spcBef>
                <a:spcPts val="90"/>
              </a:spcBef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ПРЕДМЕТНАЯ 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ГОТО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43496" y="3163316"/>
            <a:ext cx="154368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47650">
              <a:spcBef>
                <a:spcPts val="90"/>
              </a:spcBef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МЕТОДИКА 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РЕ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ДА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36543" y="4138677"/>
            <a:ext cx="1732914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spcBef>
                <a:spcPts val="9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ПСИХОЛОГО-  П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ДА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ГОГ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ИЧЕ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ИЕ  КОМПЕТЕНЦИИ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30590" y="5491988"/>
            <a:ext cx="1983739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3845" marR="5080" indent="-271780">
              <a:spcBef>
                <a:spcPts val="9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ОММ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КА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ТИВ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ЫЕ  КОМПЕТЕНЦИИ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46621" y="1230883"/>
            <a:ext cx="296989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97560" marR="5080" indent="-785495">
              <a:spcBef>
                <a:spcPts val="90"/>
              </a:spcBef>
            </a:pPr>
            <a:r>
              <a:rPr sz="1400" spc="-10" dirty="0">
                <a:solidFill>
                  <a:srgbClr val="17375E"/>
                </a:solidFill>
                <a:latin typeface="Verdana"/>
                <a:cs typeface="Verdana"/>
              </a:rPr>
              <a:t>В </a:t>
            </a:r>
            <a:r>
              <a:rPr sz="1400" spc="-5" dirty="0">
                <a:solidFill>
                  <a:srgbClr val="17375E"/>
                </a:solidFill>
                <a:latin typeface="Verdana"/>
                <a:cs typeface="Verdana"/>
              </a:rPr>
              <a:t>ПЕРЕХОДНЫЙ ПЕРИОД БУДУТ  ДОРАБОТАНЫ: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428880" y="2977998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45" y="0"/>
                </a:lnTo>
                <a:lnTo>
                  <a:pt x="2230145" y="1364170"/>
                </a:lnTo>
                <a:lnTo>
                  <a:pt x="0" y="1364170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90407" y="3498862"/>
            <a:ext cx="172085" cy="322580"/>
          </a:xfrm>
          <a:custGeom>
            <a:avLst/>
            <a:gdLst/>
            <a:ahLst/>
            <a:cxnLst/>
            <a:rect l="l" t="t" r="r" b="b"/>
            <a:pathLst>
              <a:path w="172084" h="322579">
                <a:moveTo>
                  <a:pt x="0" y="0"/>
                </a:moveTo>
                <a:lnTo>
                  <a:pt x="0" y="322440"/>
                </a:lnTo>
                <a:lnTo>
                  <a:pt x="171551" y="161226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381594" y="4206114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45" y="0"/>
                </a:lnTo>
                <a:lnTo>
                  <a:pt x="2230145" y="1364170"/>
                </a:lnTo>
                <a:lnTo>
                  <a:pt x="0" y="1364170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81594" y="4206114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41" y="0"/>
                </a:lnTo>
                <a:lnTo>
                  <a:pt x="2230141" y="1364170"/>
                </a:lnTo>
                <a:lnTo>
                  <a:pt x="0" y="1364170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284680" y="4790554"/>
            <a:ext cx="172085" cy="322580"/>
          </a:xfrm>
          <a:custGeom>
            <a:avLst/>
            <a:gdLst/>
            <a:ahLst/>
            <a:cxnLst/>
            <a:rect l="l" t="t" r="r" b="b"/>
            <a:pathLst>
              <a:path w="172084" h="322579">
                <a:moveTo>
                  <a:pt x="171551" y="0"/>
                </a:moveTo>
                <a:lnTo>
                  <a:pt x="0" y="161213"/>
                </a:lnTo>
                <a:lnTo>
                  <a:pt x="171551" y="322427"/>
                </a:lnTo>
                <a:lnTo>
                  <a:pt x="171551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81594" y="1753858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45" y="0"/>
                </a:lnTo>
                <a:lnTo>
                  <a:pt x="2230145" y="1364183"/>
                </a:lnTo>
                <a:lnTo>
                  <a:pt x="0" y="1364183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381594" y="1753858"/>
            <a:ext cx="2230755" cy="1364615"/>
          </a:xfrm>
          <a:custGeom>
            <a:avLst/>
            <a:gdLst/>
            <a:ahLst/>
            <a:cxnLst/>
            <a:rect l="l" t="t" r="r" b="b"/>
            <a:pathLst>
              <a:path w="2230754" h="1364614">
                <a:moveTo>
                  <a:pt x="0" y="0"/>
                </a:moveTo>
                <a:lnTo>
                  <a:pt x="2230141" y="0"/>
                </a:lnTo>
                <a:lnTo>
                  <a:pt x="2230141" y="1364170"/>
                </a:lnTo>
                <a:lnTo>
                  <a:pt x="0" y="1364170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284680" y="2274735"/>
            <a:ext cx="172085" cy="322580"/>
          </a:xfrm>
          <a:custGeom>
            <a:avLst/>
            <a:gdLst/>
            <a:ahLst/>
            <a:cxnLst/>
            <a:rect l="l" t="t" r="r" b="b"/>
            <a:pathLst>
              <a:path w="172084" h="322580">
                <a:moveTo>
                  <a:pt x="171551" y="0"/>
                </a:moveTo>
                <a:lnTo>
                  <a:pt x="0" y="161213"/>
                </a:lnTo>
                <a:lnTo>
                  <a:pt x="171551" y="322427"/>
                </a:lnTo>
                <a:lnTo>
                  <a:pt x="171551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381594" y="2239772"/>
            <a:ext cx="223075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09270" marR="501650" indent="212725">
              <a:spcBef>
                <a:spcPts val="90"/>
              </a:spcBef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МОДЕЛЬ 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АТ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ТЕ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СТ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Ц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28880" y="3364484"/>
            <a:ext cx="223075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6215" marR="306705" indent="-635" algn="ctr">
              <a:spcBef>
                <a:spcPts val="90"/>
              </a:spcBef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ОЦЕНОЧНЫЙ  И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НСТ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Р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М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НТ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АРИЙ 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(ЕФОМ)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381594" y="4522723"/>
            <a:ext cx="223075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1150" marR="246379" indent="-106045">
              <a:spcBef>
                <a:spcPts val="90"/>
              </a:spcBef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ВОПРОСЫ</a:t>
            </a:r>
            <a:r>
              <a:rPr sz="14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ОЦЕНКИ 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КВАЛИФИКАЦИИ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253729" y="3340608"/>
            <a:ext cx="484631" cy="646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080503" y="4632959"/>
            <a:ext cx="813816" cy="7559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162800" y="2075689"/>
            <a:ext cx="649224" cy="5425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49424" y="1877567"/>
            <a:ext cx="536448" cy="499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71415" y="3057145"/>
            <a:ext cx="576072" cy="5059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17063" y="4276344"/>
            <a:ext cx="515112" cy="5364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413503" y="5410200"/>
            <a:ext cx="533400" cy="5212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650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8423" y="4371594"/>
            <a:ext cx="101600" cy="425873"/>
          </a:xfrm>
          <a:custGeom>
            <a:avLst/>
            <a:gdLst/>
            <a:ahLst/>
            <a:cxnLst/>
            <a:rect l="l" t="t" r="r" b="b"/>
            <a:pathLst>
              <a:path w="76200" h="319404">
                <a:moveTo>
                  <a:pt x="33350" y="242963"/>
                </a:moveTo>
                <a:lnTo>
                  <a:pt x="0" y="242963"/>
                </a:lnTo>
                <a:lnTo>
                  <a:pt x="38112" y="319163"/>
                </a:lnTo>
                <a:lnTo>
                  <a:pt x="69852" y="255663"/>
                </a:lnTo>
                <a:lnTo>
                  <a:pt x="33350" y="255663"/>
                </a:lnTo>
                <a:lnTo>
                  <a:pt x="33350" y="242963"/>
                </a:lnTo>
                <a:close/>
              </a:path>
              <a:path w="76200" h="319404">
                <a:moveTo>
                  <a:pt x="42862" y="0"/>
                </a:moveTo>
                <a:lnTo>
                  <a:pt x="33350" y="0"/>
                </a:lnTo>
                <a:lnTo>
                  <a:pt x="33350" y="255663"/>
                </a:lnTo>
                <a:lnTo>
                  <a:pt x="42862" y="255663"/>
                </a:lnTo>
                <a:lnTo>
                  <a:pt x="42862" y="0"/>
                </a:lnTo>
                <a:close/>
              </a:path>
              <a:path w="76200" h="319404">
                <a:moveTo>
                  <a:pt x="76200" y="242963"/>
                </a:moveTo>
                <a:lnTo>
                  <a:pt x="42862" y="242963"/>
                </a:lnTo>
                <a:lnTo>
                  <a:pt x="42862" y="255663"/>
                </a:lnTo>
                <a:lnTo>
                  <a:pt x="69852" y="255663"/>
                </a:lnTo>
                <a:lnTo>
                  <a:pt x="76200" y="24296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6552741" y="4371594"/>
            <a:ext cx="101600" cy="425873"/>
          </a:xfrm>
          <a:custGeom>
            <a:avLst/>
            <a:gdLst/>
            <a:ahLst/>
            <a:cxnLst/>
            <a:rect l="l" t="t" r="r" b="b"/>
            <a:pathLst>
              <a:path w="76200" h="319404">
                <a:moveTo>
                  <a:pt x="33337" y="242963"/>
                </a:moveTo>
                <a:lnTo>
                  <a:pt x="0" y="242963"/>
                </a:lnTo>
                <a:lnTo>
                  <a:pt x="38100" y="319163"/>
                </a:lnTo>
                <a:lnTo>
                  <a:pt x="69850" y="255663"/>
                </a:lnTo>
                <a:lnTo>
                  <a:pt x="33337" y="255663"/>
                </a:lnTo>
                <a:lnTo>
                  <a:pt x="33337" y="242963"/>
                </a:lnTo>
                <a:close/>
              </a:path>
              <a:path w="76200" h="319404">
                <a:moveTo>
                  <a:pt x="42862" y="0"/>
                </a:moveTo>
                <a:lnTo>
                  <a:pt x="33337" y="0"/>
                </a:lnTo>
                <a:lnTo>
                  <a:pt x="33337" y="255663"/>
                </a:lnTo>
                <a:lnTo>
                  <a:pt x="42862" y="255663"/>
                </a:lnTo>
                <a:lnTo>
                  <a:pt x="42862" y="0"/>
                </a:lnTo>
                <a:close/>
              </a:path>
              <a:path w="76200" h="319404">
                <a:moveTo>
                  <a:pt x="76200" y="242963"/>
                </a:moveTo>
                <a:lnTo>
                  <a:pt x="42862" y="242963"/>
                </a:lnTo>
                <a:lnTo>
                  <a:pt x="42862" y="255663"/>
                </a:lnTo>
                <a:lnTo>
                  <a:pt x="69850" y="255663"/>
                </a:lnTo>
                <a:lnTo>
                  <a:pt x="76200" y="24296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10356663" y="4371594"/>
            <a:ext cx="101600" cy="425873"/>
          </a:xfrm>
          <a:custGeom>
            <a:avLst/>
            <a:gdLst/>
            <a:ahLst/>
            <a:cxnLst/>
            <a:rect l="l" t="t" r="r" b="b"/>
            <a:pathLst>
              <a:path w="76200" h="319404">
                <a:moveTo>
                  <a:pt x="33337" y="242963"/>
                </a:moveTo>
                <a:lnTo>
                  <a:pt x="0" y="242963"/>
                </a:lnTo>
                <a:lnTo>
                  <a:pt x="38087" y="319163"/>
                </a:lnTo>
                <a:lnTo>
                  <a:pt x="69847" y="255663"/>
                </a:lnTo>
                <a:lnTo>
                  <a:pt x="33337" y="255663"/>
                </a:lnTo>
                <a:lnTo>
                  <a:pt x="33337" y="242963"/>
                </a:lnTo>
                <a:close/>
              </a:path>
              <a:path w="76200" h="319404">
                <a:moveTo>
                  <a:pt x="42862" y="0"/>
                </a:moveTo>
                <a:lnTo>
                  <a:pt x="33337" y="0"/>
                </a:lnTo>
                <a:lnTo>
                  <a:pt x="33337" y="255663"/>
                </a:lnTo>
                <a:lnTo>
                  <a:pt x="42862" y="255663"/>
                </a:lnTo>
                <a:lnTo>
                  <a:pt x="42862" y="0"/>
                </a:lnTo>
                <a:close/>
              </a:path>
              <a:path w="76200" h="319404">
                <a:moveTo>
                  <a:pt x="76200" y="242963"/>
                </a:moveTo>
                <a:lnTo>
                  <a:pt x="42862" y="242963"/>
                </a:lnTo>
                <a:lnTo>
                  <a:pt x="42862" y="255663"/>
                </a:lnTo>
                <a:lnTo>
                  <a:pt x="69847" y="255663"/>
                </a:lnTo>
                <a:lnTo>
                  <a:pt x="76200" y="24296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2468439" y="2315801"/>
            <a:ext cx="6317827" cy="848360"/>
          </a:xfrm>
          <a:custGeom>
            <a:avLst/>
            <a:gdLst/>
            <a:ahLst/>
            <a:cxnLst/>
            <a:rect l="l" t="t" r="r" b="b"/>
            <a:pathLst>
              <a:path w="4738370" h="636269">
                <a:moveTo>
                  <a:pt x="33337" y="559904"/>
                </a:moveTo>
                <a:lnTo>
                  <a:pt x="0" y="559904"/>
                </a:lnTo>
                <a:lnTo>
                  <a:pt x="38100" y="636104"/>
                </a:lnTo>
                <a:lnTo>
                  <a:pt x="69850" y="572604"/>
                </a:lnTo>
                <a:lnTo>
                  <a:pt x="33337" y="572604"/>
                </a:lnTo>
                <a:lnTo>
                  <a:pt x="33337" y="559904"/>
                </a:lnTo>
                <a:close/>
              </a:path>
              <a:path w="4738370" h="636269">
                <a:moveTo>
                  <a:pt x="4728425" y="313296"/>
                </a:moveTo>
                <a:lnTo>
                  <a:pt x="35458" y="313296"/>
                </a:lnTo>
                <a:lnTo>
                  <a:pt x="33337" y="315429"/>
                </a:lnTo>
                <a:lnTo>
                  <a:pt x="33337" y="572604"/>
                </a:lnTo>
                <a:lnTo>
                  <a:pt x="42862" y="572604"/>
                </a:lnTo>
                <a:lnTo>
                  <a:pt x="42862" y="322821"/>
                </a:lnTo>
                <a:lnTo>
                  <a:pt x="38100" y="322821"/>
                </a:lnTo>
                <a:lnTo>
                  <a:pt x="42862" y="318058"/>
                </a:lnTo>
                <a:lnTo>
                  <a:pt x="4728425" y="318058"/>
                </a:lnTo>
                <a:lnTo>
                  <a:pt x="4728425" y="313296"/>
                </a:lnTo>
                <a:close/>
              </a:path>
              <a:path w="4738370" h="636269">
                <a:moveTo>
                  <a:pt x="76200" y="559904"/>
                </a:moveTo>
                <a:lnTo>
                  <a:pt x="42862" y="559904"/>
                </a:lnTo>
                <a:lnTo>
                  <a:pt x="42862" y="572604"/>
                </a:lnTo>
                <a:lnTo>
                  <a:pt x="69850" y="572604"/>
                </a:lnTo>
                <a:lnTo>
                  <a:pt x="76200" y="559904"/>
                </a:lnTo>
                <a:close/>
              </a:path>
              <a:path w="4738370" h="636269">
                <a:moveTo>
                  <a:pt x="42862" y="318058"/>
                </a:moveTo>
                <a:lnTo>
                  <a:pt x="38100" y="322821"/>
                </a:lnTo>
                <a:lnTo>
                  <a:pt x="42862" y="322821"/>
                </a:lnTo>
                <a:lnTo>
                  <a:pt x="42862" y="318058"/>
                </a:lnTo>
                <a:close/>
              </a:path>
              <a:path w="4738370" h="636269">
                <a:moveTo>
                  <a:pt x="4737950" y="313296"/>
                </a:moveTo>
                <a:lnTo>
                  <a:pt x="4733188" y="313296"/>
                </a:lnTo>
                <a:lnTo>
                  <a:pt x="4728425" y="318058"/>
                </a:lnTo>
                <a:lnTo>
                  <a:pt x="42862" y="318058"/>
                </a:lnTo>
                <a:lnTo>
                  <a:pt x="42862" y="322821"/>
                </a:lnTo>
                <a:lnTo>
                  <a:pt x="4735817" y="322821"/>
                </a:lnTo>
                <a:lnTo>
                  <a:pt x="4737950" y="320687"/>
                </a:lnTo>
                <a:lnTo>
                  <a:pt x="4737950" y="313296"/>
                </a:lnTo>
                <a:close/>
              </a:path>
              <a:path w="4738370" h="636269">
                <a:moveTo>
                  <a:pt x="4737950" y="0"/>
                </a:moveTo>
                <a:lnTo>
                  <a:pt x="4728425" y="0"/>
                </a:lnTo>
                <a:lnTo>
                  <a:pt x="4728425" y="318058"/>
                </a:lnTo>
                <a:lnTo>
                  <a:pt x="4733188" y="313296"/>
                </a:lnTo>
                <a:lnTo>
                  <a:pt x="4737950" y="313296"/>
                </a:lnTo>
                <a:lnTo>
                  <a:pt x="4737950" y="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6"/>
          <p:cNvSpPr/>
          <p:nvPr/>
        </p:nvSpPr>
        <p:spPr>
          <a:xfrm>
            <a:off x="6535504" y="2315801"/>
            <a:ext cx="2250440" cy="848360"/>
          </a:xfrm>
          <a:custGeom>
            <a:avLst/>
            <a:gdLst/>
            <a:ahLst/>
            <a:cxnLst/>
            <a:rect l="l" t="t" r="r" b="b"/>
            <a:pathLst>
              <a:path w="1687829" h="636269">
                <a:moveTo>
                  <a:pt x="33337" y="559904"/>
                </a:moveTo>
                <a:lnTo>
                  <a:pt x="0" y="559904"/>
                </a:lnTo>
                <a:lnTo>
                  <a:pt x="38100" y="636104"/>
                </a:lnTo>
                <a:lnTo>
                  <a:pt x="69850" y="572604"/>
                </a:lnTo>
                <a:lnTo>
                  <a:pt x="33337" y="572604"/>
                </a:lnTo>
                <a:lnTo>
                  <a:pt x="33337" y="559904"/>
                </a:lnTo>
                <a:close/>
              </a:path>
              <a:path w="1687829" h="636269">
                <a:moveTo>
                  <a:pt x="1678127" y="313296"/>
                </a:moveTo>
                <a:lnTo>
                  <a:pt x="35471" y="313296"/>
                </a:lnTo>
                <a:lnTo>
                  <a:pt x="33337" y="315429"/>
                </a:lnTo>
                <a:lnTo>
                  <a:pt x="33337" y="572604"/>
                </a:lnTo>
                <a:lnTo>
                  <a:pt x="42862" y="572604"/>
                </a:lnTo>
                <a:lnTo>
                  <a:pt x="42862" y="322821"/>
                </a:lnTo>
                <a:lnTo>
                  <a:pt x="38100" y="322821"/>
                </a:lnTo>
                <a:lnTo>
                  <a:pt x="42862" y="318058"/>
                </a:lnTo>
                <a:lnTo>
                  <a:pt x="1678127" y="318058"/>
                </a:lnTo>
                <a:lnTo>
                  <a:pt x="1678127" y="313296"/>
                </a:lnTo>
                <a:close/>
              </a:path>
              <a:path w="1687829" h="636269">
                <a:moveTo>
                  <a:pt x="76200" y="559904"/>
                </a:moveTo>
                <a:lnTo>
                  <a:pt x="42862" y="559904"/>
                </a:lnTo>
                <a:lnTo>
                  <a:pt x="42862" y="572604"/>
                </a:lnTo>
                <a:lnTo>
                  <a:pt x="69850" y="572604"/>
                </a:lnTo>
                <a:lnTo>
                  <a:pt x="76200" y="559904"/>
                </a:lnTo>
                <a:close/>
              </a:path>
              <a:path w="1687829" h="636269">
                <a:moveTo>
                  <a:pt x="42862" y="318058"/>
                </a:moveTo>
                <a:lnTo>
                  <a:pt x="38100" y="322821"/>
                </a:lnTo>
                <a:lnTo>
                  <a:pt x="42862" y="322821"/>
                </a:lnTo>
                <a:lnTo>
                  <a:pt x="42862" y="318058"/>
                </a:lnTo>
                <a:close/>
              </a:path>
              <a:path w="1687829" h="636269">
                <a:moveTo>
                  <a:pt x="1687652" y="313296"/>
                </a:moveTo>
                <a:lnTo>
                  <a:pt x="1682889" y="313296"/>
                </a:lnTo>
                <a:lnTo>
                  <a:pt x="1678127" y="318058"/>
                </a:lnTo>
                <a:lnTo>
                  <a:pt x="42862" y="318058"/>
                </a:lnTo>
                <a:lnTo>
                  <a:pt x="42862" y="322821"/>
                </a:lnTo>
                <a:lnTo>
                  <a:pt x="1685518" y="322821"/>
                </a:lnTo>
                <a:lnTo>
                  <a:pt x="1687652" y="320687"/>
                </a:lnTo>
                <a:lnTo>
                  <a:pt x="1687652" y="313296"/>
                </a:lnTo>
                <a:close/>
              </a:path>
              <a:path w="1687829" h="636269">
                <a:moveTo>
                  <a:pt x="1687652" y="0"/>
                </a:moveTo>
                <a:lnTo>
                  <a:pt x="1678127" y="0"/>
                </a:lnTo>
                <a:lnTo>
                  <a:pt x="1678127" y="318058"/>
                </a:lnTo>
                <a:lnTo>
                  <a:pt x="1682889" y="313296"/>
                </a:lnTo>
                <a:lnTo>
                  <a:pt x="1687652" y="313296"/>
                </a:lnTo>
                <a:lnTo>
                  <a:pt x="1687652" y="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8773007" y="2315801"/>
            <a:ext cx="1652693" cy="848360"/>
          </a:xfrm>
          <a:custGeom>
            <a:avLst/>
            <a:gdLst/>
            <a:ahLst/>
            <a:cxnLst/>
            <a:rect l="l" t="t" r="r" b="b"/>
            <a:pathLst>
              <a:path w="1239520" h="636269">
                <a:moveTo>
                  <a:pt x="1196187" y="559904"/>
                </a:moveTo>
                <a:lnTo>
                  <a:pt x="1162850" y="559904"/>
                </a:lnTo>
                <a:lnTo>
                  <a:pt x="1200950" y="636104"/>
                </a:lnTo>
                <a:lnTo>
                  <a:pt x="1232700" y="572604"/>
                </a:lnTo>
                <a:lnTo>
                  <a:pt x="1196187" y="572604"/>
                </a:lnTo>
                <a:lnTo>
                  <a:pt x="1196187" y="559904"/>
                </a:lnTo>
                <a:close/>
              </a:path>
              <a:path w="1239520" h="636269">
                <a:moveTo>
                  <a:pt x="1196187" y="318058"/>
                </a:moveTo>
                <a:lnTo>
                  <a:pt x="1196187" y="572604"/>
                </a:lnTo>
                <a:lnTo>
                  <a:pt x="1205712" y="572604"/>
                </a:lnTo>
                <a:lnTo>
                  <a:pt x="1205712" y="322821"/>
                </a:lnTo>
                <a:lnTo>
                  <a:pt x="1200950" y="322821"/>
                </a:lnTo>
                <a:lnTo>
                  <a:pt x="1196187" y="318058"/>
                </a:lnTo>
                <a:close/>
              </a:path>
              <a:path w="1239520" h="636269">
                <a:moveTo>
                  <a:pt x="1239050" y="559904"/>
                </a:moveTo>
                <a:lnTo>
                  <a:pt x="1205712" y="559904"/>
                </a:lnTo>
                <a:lnTo>
                  <a:pt x="1205712" y="572604"/>
                </a:lnTo>
                <a:lnTo>
                  <a:pt x="1232700" y="572604"/>
                </a:lnTo>
                <a:lnTo>
                  <a:pt x="1239050" y="559904"/>
                </a:lnTo>
                <a:close/>
              </a:path>
              <a:path w="1239520" h="636269">
                <a:moveTo>
                  <a:pt x="9525" y="0"/>
                </a:moveTo>
                <a:lnTo>
                  <a:pt x="0" y="0"/>
                </a:lnTo>
                <a:lnTo>
                  <a:pt x="0" y="320687"/>
                </a:lnTo>
                <a:lnTo>
                  <a:pt x="2133" y="322821"/>
                </a:lnTo>
                <a:lnTo>
                  <a:pt x="1196187" y="322821"/>
                </a:lnTo>
                <a:lnTo>
                  <a:pt x="1196187" y="318058"/>
                </a:lnTo>
                <a:lnTo>
                  <a:pt x="9525" y="318058"/>
                </a:lnTo>
                <a:lnTo>
                  <a:pt x="4762" y="313296"/>
                </a:lnTo>
                <a:lnTo>
                  <a:pt x="9525" y="313296"/>
                </a:lnTo>
                <a:lnTo>
                  <a:pt x="9525" y="0"/>
                </a:lnTo>
                <a:close/>
              </a:path>
              <a:path w="1239520" h="636269">
                <a:moveTo>
                  <a:pt x="1203578" y="313296"/>
                </a:moveTo>
                <a:lnTo>
                  <a:pt x="9525" y="313296"/>
                </a:lnTo>
                <a:lnTo>
                  <a:pt x="9525" y="318058"/>
                </a:lnTo>
                <a:lnTo>
                  <a:pt x="1196187" y="318058"/>
                </a:lnTo>
                <a:lnTo>
                  <a:pt x="1200950" y="322821"/>
                </a:lnTo>
                <a:lnTo>
                  <a:pt x="1205712" y="322821"/>
                </a:lnTo>
                <a:lnTo>
                  <a:pt x="1205712" y="315417"/>
                </a:lnTo>
                <a:lnTo>
                  <a:pt x="1203578" y="313296"/>
                </a:lnTo>
                <a:close/>
              </a:path>
              <a:path w="1239520" h="636269">
                <a:moveTo>
                  <a:pt x="9525" y="313296"/>
                </a:moveTo>
                <a:lnTo>
                  <a:pt x="4762" y="313296"/>
                </a:lnTo>
                <a:lnTo>
                  <a:pt x="9525" y="318058"/>
                </a:lnTo>
                <a:lnTo>
                  <a:pt x="9525" y="313296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902255" y="158621"/>
            <a:ext cx="6390640" cy="838628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>
              <a:spcBef>
                <a:spcPts val="140"/>
              </a:spcBef>
            </a:pPr>
            <a:r>
              <a:rPr sz="5333" spc="-27" dirty="0">
                <a:solidFill>
                  <a:srgbClr val="1F4E79"/>
                </a:solidFill>
                <a:latin typeface="Times New Roman"/>
                <a:cs typeface="Times New Roman"/>
              </a:rPr>
              <a:t>Структура</a:t>
            </a:r>
            <a:r>
              <a:rPr sz="5333" spc="-93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sz="5333" dirty="0">
                <a:solidFill>
                  <a:srgbClr val="1F4E79"/>
                </a:solidFill>
                <a:latin typeface="Times New Roman"/>
                <a:cs typeface="Times New Roman"/>
              </a:rPr>
              <a:t>аттестации</a:t>
            </a:r>
            <a:endParaRPr sz="5333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1369" y="4824189"/>
            <a:ext cx="3432387" cy="1440180"/>
          </a:xfrm>
          <a:custGeom>
            <a:avLst/>
            <a:gdLst/>
            <a:ahLst/>
            <a:cxnLst/>
            <a:rect l="l" t="t" r="r" b="b"/>
            <a:pathLst>
              <a:path w="2574290" h="1080135">
                <a:moveTo>
                  <a:pt x="2393980" y="0"/>
                </a:moveTo>
                <a:lnTo>
                  <a:pt x="180023" y="0"/>
                </a:lnTo>
                <a:lnTo>
                  <a:pt x="132166" y="6430"/>
                </a:lnTo>
                <a:lnTo>
                  <a:pt x="89162" y="24577"/>
                </a:lnTo>
                <a:lnTo>
                  <a:pt x="52727" y="52725"/>
                </a:lnTo>
                <a:lnTo>
                  <a:pt x="24578" y="89159"/>
                </a:lnTo>
                <a:lnTo>
                  <a:pt x="6430" y="132163"/>
                </a:lnTo>
                <a:lnTo>
                  <a:pt x="0" y="180022"/>
                </a:lnTo>
                <a:lnTo>
                  <a:pt x="0" y="900098"/>
                </a:lnTo>
                <a:lnTo>
                  <a:pt x="6430" y="947956"/>
                </a:lnTo>
                <a:lnTo>
                  <a:pt x="24578" y="990960"/>
                </a:lnTo>
                <a:lnTo>
                  <a:pt x="52727" y="1027394"/>
                </a:lnTo>
                <a:lnTo>
                  <a:pt x="89162" y="1055543"/>
                </a:lnTo>
                <a:lnTo>
                  <a:pt x="132166" y="1073691"/>
                </a:lnTo>
                <a:lnTo>
                  <a:pt x="180023" y="1080122"/>
                </a:lnTo>
                <a:lnTo>
                  <a:pt x="2393980" y="1080122"/>
                </a:lnTo>
                <a:lnTo>
                  <a:pt x="2441839" y="1073691"/>
                </a:lnTo>
                <a:lnTo>
                  <a:pt x="2484843" y="1055543"/>
                </a:lnTo>
                <a:lnTo>
                  <a:pt x="2521277" y="1027394"/>
                </a:lnTo>
                <a:lnTo>
                  <a:pt x="2549425" y="990960"/>
                </a:lnTo>
                <a:lnTo>
                  <a:pt x="2567572" y="947956"/>
                </a:lnTo>
                <a:lnTo>
                  <a:pt x="2574002" y="900098"/>
                </a:lnTo>
                <a:lnTo>
                  <a:pt x="2574002" y="180022"/>
                </a:lnTo>
                <a:lnTo>
                  <a:pt x="2567572" y="132163"/>
                </a:lnTo>
                <a:lnTo>
                  <a:pt x="2549425" y="89159"/>
                </a:lnTo>
                <a:lnTo>
                  <a:pt x="2521277" y="52725"/>
                </a:lnTo>
                <a:lnTo>
                  <a:pt x="2484843" y="24577"/>
                </a:lnTo>
                <a:lnTo>
                  <a:pt x="2441839" y="6430"/>
                </a:lnTo>
                <a:lnTo>
                  <a:pt x="2393980" y="0"/>
                </a:lnTo>
                <a:close/>
              </a:path>
            </a:pathLst>
          </a:custGeom>
          <a:solidFill>
            <a:srgbClr val="4F81BD">
              <a:alpha val="25099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object 10"/>
          <p:cNvSpPr txBox="1"/>
          <p:nvPr/>
        </p:nvSpPr>
        <p:spPr>
          <a:xfrm>
            <a:off x="606661" y="4843612"/>
            <a:ext cx="3081020" cy="114593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467" spc="-47" dirty="0">
                <a:latin typeface="Arial"/>
                <a:cs typeface="Arial"/>
              </a:rPr>
              <a:t>Методика </a:t>
            </a:r>
            <a:r>
              <a:rPr sz="1467" spc="-40" dirty="0">
                <a:latin typeface="Arial"/>
                <a:cs typeface="Arial"/>
              </a:rPr>
              <a:t>по </a:t>
            </a:r>
            <a:r>
              <a:rPr sz="1467" spc="-67" dirty="0">
                <a:latin typeface="Arial"/>
                <a:cs typeface="Arial"/>
              </a:rPr>
              <a:t>переводу  </a:t>
            </a:r>
            <a:r>
              <a:rPr sz="1467" spc="-80" dirty="0">
                <a:latin typeface="Arial"/>
                <a:cs typeface="Arial"/>
              </a:rPr>
              <a:t>представления </a:t>
            </a:r>
            <a:r>
              <a:rPr sz="1467" spc="-87" dirty="0">
                <a:latin typeface="Arial"/>
                <a:cs typeface="Arial"/>
              </a:rPr>
              <a:t>работодателя </a:t>
            </a:r>
            <a:r>
              <a:rPr sz="1467" spc="-80" dirty="0">
                <a:latin typeface="Arial"/>
                <a:cs typeface="Arial"/>
              </a:rPr>
              <a:t>учителя,  </a:t>
            </a:r>
            <a:r>
              <a:rPr sz="1467" spc="-67" dirty="0">
                <a:latin typeface="Arial"/>
                <a:cs typeface="Arial"/>
              </a:rPr>
              <a:t>содержащего </a:t>
            </a:r>
            <a:r>
              <a:rPr sz="1467" spc="-73" dirty="0">
                <a:latin typeface="Arial"/>
                <a:cs typeface="Arial"/>
              </a:rPr>
              <a:t>сведения </a:t>
            </a:r>
            <a:r>
              <a:rPr sz="1467" spc="-60" dirty="0">
                <a:latin typeface="Arial"/>
                <a:cs typeface="Arial"/>
              </a:rPr>
              <a:t>об  </a:t>
            </a:r>
            <a:r>
              <a:rPr sz="1467" spc="-80" dirty="0">
                <a:latin typeface="Arial"/>
                <a:cs typeface="Arial"/>
              </a:rPr>
              <a:t>образовательных </a:t>
            </a:r>
            <a:r>
              <a:rPr sz="1467" spc="-93" dirty="0">
                <a:latin typeface="Arial"/>
                <a:cs typeface="Arial"/>
              </a:rPr>
              <a:t>результатах  </a:t>
            </a:r>
            <a:r>
              <a:rPr sz="1467" spc="-80" dirty="0">
                <a:latin typeface="Arial"/>
                <a:cs typeface="Arial"/>
              </a:rPr>
              <a:t>обучающихся учителей</a:t>
            </a:r>
            <a:endParaRPr sz="1467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6661" y="5961211"/>
            <a:ext cx="2559473" cy="24286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467" spc="-87" dirty="0">
                <a:latin typeface="Arial"/>
                <a:cs typeface="Arial"/>
              </a:rPr>
              <a:t>за </a:t>
            </a:r>
            <a:r>
              <a:rPr sz="1467" spc="-67" dirty="0">
                <a:latin typeface="Arial"/>
                <a:cs typeface="Arial"/>
              </a:rPr>
              <a:t>последние </a:t>
            </a:r>
            <a:r>
              <a:rPr sz="1467" spc="-80" dirty="0">
                <a:latin typeface="Arial"/>
                <a:cs typeface="Arial"/>
              </a:rPr>
              <a:t>пять </a:t>
            </a:r>
            <a:r>
              <a:rPr sz="1467" spc="-87" dirty="0">
                <a:latin typeface="Arial"/>
                <a:cs typeface="Arial"/>
              </a:rPr>
              <a:t>лет, </a:t>
            </a:r>
            <a:r>
              <a:rPr sz="1467" spc="-80" dirty="0">
                <a:latin typeface="Arial"/>
                <a:cs typeface="Arial"/>
              </a:rPr>
              <a:t>в</a:t>
            </a:r>
            <a:r>
              <a:rPr sz="1467" spc="-107" dirty="0">
                <a:latin typeface="Arial"/>
                <a:cs typeface="Arial"/>
              </a:rPr>
              <a:t> </a:t>
            </a:r>
            <a:r>
              <a:rPr sz="1467" spc="-100" dirty="0">
                <a:latin typeface="Arial"/>
                <a:cs typeface="Arial"/>
              </a:rPr>
              <a:t>баллы</a:t>
            </a:r>
            <a:endParaRPr sz="1467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68349" y="4824189"/>
            <a:ext cx="2412152" cy="1440180"/>
          </a:xfrm>
          <a:custGeom>
            <a:avLst/>
            <a:gdLst/>
            <a:ahLst/>
            <a:cxnLst/>
            <a:rect l="l" t="t" r="r" b="b"/>
            <a:pathLst>
              <a:path w="1809115" h="1080135">
                <a:moveTo>
                  <a:pt x="1628851" y="0"/>
                </a:moveTo>
                <a:lnTo>
                  <a:pt x="180022" y="0"/>
                </a:lnTo>
                <a:lnTo>
                  <a:pt x="132163" y="6431"/>
                </a:lnTo>
                <a:lnTo>
                  <a:pt x="89159" y="24580"/>
                </a:lnTo>
                <a:lnTo>
                  <a:pt x="52725" y="52730"/>
                </a:lnTo>
                <a:lnTo>
                  <a:pt x="24577" y="89165"/>
                </a:lnTo>
                <a:lnTo>
                  <a:pt x="6430" y="132168"/>
                </a:lnTo>
                <a:lnTo>
                  <a:pt x="0" y="180022"/>
                </a:lnTo>
                <a:lnTo>
                  <a:pt x="0" y="900098"/>
                </a:lnTo>
                <a:lnTo>
                  <a:pt x="6430" y="947956"/>
                </a:lnTo>
                <a:lnTo>
                  <a:pt x="24577" y="990960"/>
                </a:lnTo>
                <a:lnTo>
                  <a:pt x="52725" y="1027394"/>
                </a:lnTo>
                <a:lnTo>
                  <a:pt x="89159" y="1055543"/>
                </a:lnTo>
                <a:lnTo>
                  <a:pt x="132163" y="1073691"/>
                </a:lnTo>
                <a:lnTo>
                  <a:pt x="180022" y="1080122"/>
                </a:lnTo>
                <a:lnTo>
                  <a:pt x="1628851" y="1080122"/>
                </a:lnTo>
                <a:lnTo>
                  <a:pt x="1676709" y="1073691"/>
                </a:lnTo>
                <a:lnTo>
                  <a:pt x="1719714" y="1055543"/>
                </a:lnTo>
                <a:lnTo>
                  <a:pt x="1756148" y="1027394"/>
                </a:lnTo>
                <a:lnTo>
                  <a:pt x="1784296" y="990960"/>
                </a:lnTo>
                <a:lnTo>
                  <a:pt x="1802443" y="947956"/>
                </a:lnTo>
                <a:lnTo>
                  <a:pt x="1808873" y="900098"/>
                </a:lnTo>
                <a:lnTo>
                  <a:pt x="1808873" y="180022"/>
                </a:lnTo>
                <a:lnTo>
                  <a:pt x="1802443" y="132168"/>
                </a:lnTo>
                <a:lnTo>
                  <a:pt x="1784296" y="89165"/>
                </a:lnTo>
                <a:lnTo>
                  <a:pt x="1756148" y="52730"/>
                </a:lnTo>
                <a:lnTo>
                  <a:pt x="1719714" y="24580"/>
                </a:lnTo>
                <a:lnTo>
                  <a:pt x="1676709" y="6431"/>
                </a:lnTo>
                <a:lnTo>
                  <a:pt x="1628851" y="0"/>
                </a:lnTo>
                <a:close/>
              </a:path>
            </a:pathLst>
          </a:custGeom>
          <a:solidFill>
            <a:srgbClr val="4F81BD">
              <a:alpha val="25099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object 13"/>
          <p:cNvSpPr/>
          <p:nvPr/>
        </p:nvSpPr>
        <p:spPr>
          <a:xfrm>
            <a:off x="1175080" y="3163941"/>
            <a:ext cx="2689013" cy="1208192"/>
          </a:xfrm>
          <a:custGeom>
            <a:avLst/>
            <a:gdLst/>
            <a:ahLst/>
            <a:cxnLst/>
            <a:rect l="l" t="t" r="r" b="b"/>
            <a:pathLst>
              <a:path w="2016760" h="906145">
                <a:moveTo>
                  <a:pt x="1865268" y="0"/>
                </a:moveTo>
                <a:lnTo>
                  <a:pt x="150958" y="0"/>
                </a:lnTo>
                <a:lnTo>
                  <a:pt x="103244" y="7696"/>
                </a:lnTo>
                <a:lnTo>
                  <a:pt x="61804" y="29127"/>
                </a:lnTo>
                <a:lnTo>
                  <a:pt x="29126" y="61807"/>
                </a:lnTo>
                <a:lnTo>
                  <a:pt x="7696" y="103248"/>
                </a:lnTo>
                <a:lnTo>
                  <a:pt x="0" y="150964"/>
                </a:lnTo>
                <a:lnTo>
                  <a:pt x="0" y="754773"/>
                </a:lnTo>
                <a:lnTo>
                  <a:pt x="7696" y="802490"/>
                </a:lnTo>
                <a:lnTo>
                  <a:pt x="29126" y="843931"/>
                </a:lnTo>
                <a:lnTo>
                  <a:pt x="61804" y="876611"/>
                </a:lnTo>
                <a:lnTo>
                  <a:pt x="103244" y="898042"/>
                </a:lnTo>
                <a:lnTo>
                  <a:pt x="150958" y="905738"/>
                </a:lnTo>
                <a:lnTo>
                  <a:pt x="1865268" y="905738"/>
                </a:lnTo>
                <a:lnTo>
                  <a:pt x="1912983" y="898042"/>
                </a:lnTo>
                <a:lnTo>
                  <a:pt x="1954421" y="876611"/>
                </a:lnTo>
                <a:lnTo>
                  <a:pt x="1987097" y="843931"/>
                </a:lnTo>
                <a:lnTo>
                  <a:pt x="2008525" y="802490"/>
                </a:lnTo>
                <a:lnTo>
                  <a:pt x="2016220" y="754773"/>
                </a:lnTo>
                <a:lnTo>
                  <a:pt x="2016220" y="150964"/>
                </a:lnTo>
                <a:lnTo>
                  <a:pt x="2008525" y="103248"/>
                </a:lnTo>
                <a:lnTo>
                  <a:pt x="1987097" y="61807"/>
                </a:lnTo>
                <a:lnTo>
                  <a:pt x="1954421" y="29127"/>
                </a:lnTo>
                <a:lnTo>
                  <a:pt x="1912983" y="7696"/>
                </a:lnTo>
                <a:lnTo>
                  <a:pt x="1865268" y="0"/>
                </a:lnTo>
                <a:close/>
              </a:path>
            </a:pathLst>
          </a:custGeom>
          <a:solidFill>
            <a:srgbClr val="F79646">
              <a:alpha val="50199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4" name="object 14"/>
          <p:cNvSpPr txBox="1"/>
          <p:nvPr/>
        </p:nvSpPr>
        <p:spPr>
          <a:xfrm>
            <a:off x="1339017" y="3169243"/>
            <a:ext cx="1801707" cy="116467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933" marR="6773">
              <a:spcBef>
                <a:spcPts val="120"/>
              </a:spcBef>
            </a:pPr>
            <a:r>
              <a:rPr sz="1867" spc="-100" dirty="0">
                <a:latin typeface="Arial"/>
                <a:cs typeface="Arial"/>
              </a:rPr>
              <a:t>Оценка  </a:t>
            </a:r>
            <a:r>
              <a:rPr sz="1867" spc="-73" dirty="0">
                <a:latin typeface="Arial"/>
                <a:cs typeface="Arial"/>
              </a:rPr>
              <a:t>о</a:t>
            </a:r>
            <a:r>
              <a:rPr sz="1867" spc="-67" dirty="0">
                <a:latin typeface="Arial"/>
                <a:cs typeface="Arial"/>
              </a:rPr>
              <a:t>б</a:t>
            </a:r>
            <a:r>
              <a:rPr sz="1867" spc="-60" dirty="0">
                <a:latin typeface="Arial"/>
                <a:cs typeface="Arial"/>
              </a:rPr>
              <a:t>р</a:t>
            </a:r>
            <a:r>
              <a:rPr sz="1867" spc="-147" dirty="0">
                <a:latin typeface="Arial"/>
                <a:cs typeface="Arial"/>
              </a:rPr>
              <a:t>а</a:t>
            </a:r>
            <a:r>
              <a:rPr sz="1867" spc="-80" dirty="0">
                <a:latin typeface="Arial"/>
                <a:cs typeface="Arial"/>
              </a:rPr>
              <a:t>з</a:t>
            </a:r>
            <a:r>
              <a:rPr sz="1867" spc="-87" dirty="0">
                <a:latin typeface="Arial"/>
                <a:cs typeface="Arial"/>
              </a:rPr>
              <a:t>о</a:t>
            </a:r>
            <a:r>
              <a:rPr sz="1867" spc="-73" dirty="0">
                <a:latin typeface="Arial"/>
                <a:cs typeface="Arial"/>
              </a:rPr>
              <a:t>в</a:t>
            </a:r>
            <a:r>
              <a:rPr sz="1867" spc="-160" dirty="0">
                <a:latin typeface="Arial"/>
                <a:cs typeface="Arial"/>
              </a:rPr>
              <a:t>а</a:t>
            </a:r>
            <a:r>
              <a:rPr sz="1867" spc="-152" dirty="0">
                <a:latin typeface="Arial"/>
                <a:cs typeface="Arial"/>
              </a:rPr>
              <a:t>т</a:t>
            </a:r>
            <a:r>
              <a:rPr sz="1867" spc="-140" dirty="0">
                <a:latin typeface="Arial"/>
                <a:cs typeface="Arial"/>
              </a:rPr>
              <a:t>е</a:t>
            </a:r>
            <a:r>
              <a:rPr sz="1867" spc="-147" dirty="0">
                <a:latin typeface="Arial"/>
                <a:cs typeface="Arial"/>
              </a:rPr>
              <a:t>л</a:t>
            </a:r>
            <a:r>
              <a:rPr sz="1867" spc="-100" dirty="0">
                <a:latin typeface="Arial"/>
                <a:cs typeface="Arial"/>
              </a:rPr>
              <a:t>ь</a:t>
            </a:r>
            <a:r>
              <a:rPr sz="1867" spc="-33" dirty="0">
                <a:latin typeface="Arial"/>
                <a:cs typeface="Arial"/>
              </a:rPr>
              <a:t>н</a:t>
            </a:r>
            <a:r>
              <a:rPr sz="1867" spc="-93" dirty="0">
                <a:latin typeface="Arial"/>
                <a:cs typeface="Arial"/>
              </a:rPr>
              <a:t>ых  </a:t>
            </a:r>
            <a:r>
              <a:rPr sz="1867" spc="-127" dirty="0">
                <a:latin typeface="Arial"/>
                <a:cs typeface="Arial"/>
              </a:rPr>
              <a:t>результатов  </a:t>
            </a:r>
            <a:r>
              <a:rPr sz="1867" spc="-107" dirty="0">
                <a:latin typeface="Arial"/>
                <a:cs typeface="Arial"/>
              </a:rPr>
              <a:t>обучающихся</a:t>
            </a:r>
            <a:endParaRPr sz="1867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168349" y="3163941"/>
            <a:ext cx="2412152" cy="1224280"/>
          </a:xfrm>
          <a:custGeom>
            <a:avLst/>
            <a:gdLst/>
            <a:ahLst/>
            <a:cxnLst/>
            <a:rect l="l" t="t" r="r" b="b"/>
            <a:pathLst>
              <a:path w="1809115" h="918210">
                <a:moveTo>
                  <a:pt x="1655851" y="0"/>
                </a:moveTo>
                <a:lnTo>
                  <a:pt x="153009" y="0"/>
                </a:lnTo>
                <a:lnTo>
                  <a:pt x="104646" y="7801"/>
                </a:lnTo>
                <a:lnTo>
                  <a:pt x="62643" y="29526"/>
                </a:lnTo>
                <a:lnTo>
                  <a:pt x="29521" y="62651"/>
                </a:lnTo>
                <a:lnTo>
                  <a:pt x="7800" y="104657"/>
                </a:lnTo>
                <a:lnTo>
                  <a:pt x="0" y="153022"/>
                </a:lnTo>
                <a:lnTo>
                  <a:pt x="0" y="765086"/>
                </a:lnTo>
                <a:lnTo>
                  <a:pt x="7800" y="813455"/>
                </a:lnTo>
                <a:lnTo>
                  <a:pt x="29521" y="855461"/>
                </a:lnTo>
                <a:lnTo>
                  <a:pt x="62643" y="888585"/>
                </a:lnTo>
                <a:lnTo>
                  <a:pt x="104646" y="910307"/>
                </a:lnTo>
                <a:lnTo>
                  <a:pt x="153009" y="918108"/>
                </a:lnTo>
                <a:lnTo>
                  <a:pt x="1655851" y="918108"/>
                </a:lnTo>
                <a:lnTo>
                  <a:pt x="1704220" y="910307"/>
                </a:lnTo>
                <a:lnTo>
                  <a:pt x="1746227" y="888585"/>
                </a:lnTo>
                <a:lnTo>
                  <a:pt x="1779351" y="855461"/>
                </a:lnTo>
                <a:lnTo>
                  <a:pt x="1801073" y="813455"/>
                </a:lnTo>
                <a:lnTo>
                  <a:pt x="1808873" y="765086"/>
                </a:lnTo>
                <a:lnTo>
                  <a:pt x="1808873" y="153022"/>
                </a:lnTo>
                <a:lnTo>
                  <a:pt x="1801073" y="104657"/>
                </a:lnTo>
                <a:lnTo>
                  <a:pt x="1779351" y="62651"/>
                </a:lnTo>
                <a:lnTo>
                  <a:pt x="1746227" y="29526"/>
                </a:lnTo>
                <a:lnTo>
                  <a:pt x="1704220" y="7801"/>
                </a:lnTo>
                <a:lnTo>
                  <a:pt x="1655851" y="0"/>
                </a:lnTo>
                <a:close/>
              </a:path>
            </a:pathLst>
          </a:custGeom>
          <a:solidFill>
            <a:srgbClr val="F79646">
              <a:alpha val="50199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9333094" y="3461851"/>
            <a:ext cx="1347047" cy="59003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933" marR="6773">
              <a:spcBef>
                <a:spcPts val="120"/>
              </a:spcBef>
            </a:pPr>
            <a:r>
              <a:rPr sz="1867" spc="-152" dirty="0">
                <a:latin typeface="Arial"/>
                <a:cs typeface="Arial"/>
              </a:rPr>
              <a:t>Учет </a:t>
            </a:r>
            <a:r>
              <a:rPr sz="1867" spc="-60" dirty="0">
                <a:latin typeface="Arial"/>
                <a:cs typeface="Arial"/>
              </a:rPr>
              <a:t>мнения  </a:t>
            </a:r>
            <a:r>
              <a:rPr sz="1867" spc="-87" dirty="0">
                <a:latin typeface="Arial"/>
                <a:cs typeface="Arial"/>
              </a:rPr>
              <a:t>в</a:t>
            </a:r>
            <a:r>
              <a:rPr sz="1867" spc="-107" dirty="0">
                <a:latin typeface="Arial"/>
                <a:cs typeface="Arial"/>
              </a:rPr>
              <a:t>ы</a:t>
            </a:r>
            <a:r>
              <a:rPr sz="1867" spc="-47" dirty="0">
                <a:latin typeface="Arial"/>
                <a:cs typeface="Arial"/>
              </a:rPr>
              <a:t>п</a:t>
            </a:r>
            <a:r>
              <a:rPr sz="1867" spc="-93" dirty="0">
                <a:latin typeface="Arial"/>
                <a:cs typeface="Arial"/>
              </a:rPr>
              <a:t>у</a:t>
            </a:r>
            <a:r>
              <a:rPr sz="1867" spc="-160" dirty="0">
                <a:latin typeface="Arial"/>
                <a:cs typeface="Arial"/>
              </a:rPr>
              <a:t>с</a:t>
            </a:r>
            <a:r>
              <a:rPr sz="1867" spc="40" dirty="0">
                <a:latin typeface="Arial"/>
                <a:cs typeface="Arial"/>
              </a:rPr>
              <a:t>к</a:t>
            </a:r>
            <a:r>
              <a:rPr sz="1867" spc="-33" dirty="0">
                <a:latin typeface="Arial"/>
                <a:cs typeface="Arial"/>
              </a:rPr>
              <a:t>н</a:t>
            </a:r>
            <a:r>
              <a:rPr sz="1867" spc="-27" dirty="0">
                <a:latin typeface="Arial"/>
                <a:cs typeface="Arial"/>
              </a:rPr>
              <a:t>и</a:t>
            </a:r>
            <a:r>
              <a:rPr sz="1867" spc="13" dirty="0">
                <a:latin typeface="Arial"/>
                <a:cs typeface="Arial"/>
              </a:rPr>
              <a:t>к</a:t>
            </a:r>
            <a:r>
              <a:rPr sz="1867" spc="-60" dirty="0">
                <a:latin typeface="Arial"/>
                <a:cs typeface="Arial"/>
              </a:rPr>
              <a:t>о</a:t>
            </a:r>
            <a:r>
              <a:rPr sz="1867" spc="-107" dirty="0">
                <a:latin typeface="Arial"/>
                <a:cs typeface="Arial"/>
              </a:rPr>
              <a:t>в</a:t>
            </a:r>
            <a:endParaRPr sz="1867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80380" y="3163941"/>
            <a:ext cx="2412152" cy="1224280"/>
          </a:xfrm>
          <a:custGeom>
            <a:avLst/>
            <a:gdLst/>
            <a:ahLst/>
            <a:cxnLst/>
            <a:rect l="l" t="t" r="r" b="b"/>
            <a:pathLst>
              <a:path w="1809114" h="918210">
                <a:moveTo>
                  <a:pt x="1655864" y="0"/>
                </a:moveTo>
                <a:lnTo>
                  <a:pt x="153022" y="0"/>
                </a:lnTo>
                <a:lnTo>
                  <a:pt x="104652" y="7801"/>
                </a:lnTo>
                <a:lnTo>
                  <a:pt x="62646" y="29526"/>
                </a:lnTo>
                <a:lnTo>
                  <a:pt x="29522" y="62651"/>
                </a:lnTo>
                <a:lnTo>
                  <a:pt x="7800" y="104657"/>
                </a:lnTo>
                <a:lnTo>
                  <a:pt x="0" y="153022"/>
                </a:lnTo>
                <a:lnTo>
                  <a:pt x="0" y="765086"/>
                </a:lnTo>
                <a:lnTo>
                  <a:pt x="7800" y="813455"/>
                </a:lnTo>
                <a:lnTo>
                  <a:pt x="29522" y="855461"/>
                </a:lnTo>
                <a:lnTo>
                  <a:pt x="62646" y="888585"/>
                </a:lnTo>
                <a:lnTo>
                  <a:pt x="104652" y="910307"/>
                </a:lnTo>
                <a:lnTo>
                  <a:pt x="153022" y="918108"/>
                </a:lnTo>
                <a:lnTo>
                  <a:pt x="1655864" y="918108"/>
                </a:lnTo>
                <a:lnTo>
                  <a:pt x="1704233" y="910307"/>
                </a:lnTo>
                <a:lnTo>
                  <a:pt x="1746239" y="888585"/>
                </a:lnTo>
                <a:lnTo>
                  <a:pt x="1779363" y="855461"/>
                </a:lnTo>
                <a:lnTo>
                  <a:pt x="1801085" y="813455"/>
                </a:lnTo>
                <a:lnTo>
                  <a:pt x="1808886" y="765086"/>
                </a:lnTo>
                <a:lnTo>
                  <a:pt x="1808886" y="153022"/>
                </a:lnTo>
                <a:lnTo>
                  <a:pt x="1801085" y="104657"/>
                </a:lnTo>
                <a:lnTo>
                  <a:pt x="1779363" y="62651"/>
                </a:lnTo>
                <a:lnTo>
                  <a:pt x="1746239" y="29526"/>
                </a:lnTo>
                <a:lnTo>
                  <a:pt x="1704233" y="7801"/>
                </a:lnTo>
                <a:lnTo>
                  <a:pt x="1655864" y="0"/>
                </a:lnTo>
                <a:close/>
              </a:path>
            </a:pathLst>
          </a:custGeom>
          <a:solidFill>
            <a:srgbClr val="F79646">
              <a:alpha val="50199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8"/>
          <p:cNvSpPr txBox="1"/>
          <p:nvPr/>
        </p:nvSpPr>
        <p:spPr>
          <a:xfrm>
            <a:off x="5545125" y="3461851"/>
            <a:ext cx="1413087" cy="59003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933" marR="6773">
              <a:spcBef>
                <a:spcPts val="120"/>
              </a:spcBef>
            </a:pPr>
            <a:r>
              <a:rPr sz="1867" spc="-120" dirty="0">
                <a:latin typeface="Arial"/>
                <a:cs typeface="Arial"/>
              </a:rPr>
              <a:t>Справка  </a:t>
            </a:r>
            <a:r>
              <a:rPr sz="1867" spc="-100" dirty="0">
                <a:latin typeface="Arial"/>
                <a:cs typeface="Arial"/>
              </a:rPr>
              <a:t>ра</a:t>
            </a:r>
            <a:r>
              <a:rPr sz="1867" spc="-80" dirty="0">
                <a:latin typeface="Arial"/>
                <a:cs typeface="Arial"/>
              </a:rPr>
              <a:t>б</a:t>
            </a:r>
            <a:r>
              <a:rPr sz="1867" spc="-73" dirty="0">
                <a:latin typeface="Arial"/>
                <a:cs typeface="Arial"/>
              </a:rPr>
              <a:t>о</a:t>
            </a:r>
            <a:r>
              <a:rPr sz="1867" spc="-167" dirty="0">
                <a:latin typeface="Arial"/>
                <a:cs typeface="Arial"/>
              </a:rPr>
              <a:t>т</a:t>
            </a:r>
            <a:r>
              <a:rPr sz="1867" spc="-113" dirty="0">
                <a:latin typeface="Arial"/>
                <a:cs typeface="Arial"/>
              </a:rPr>
              <a:t>о</a:t>
            </a:r>
            <a:r>
              <a:rPr sz="1867" spc="-40" dirty="0">
                <a:latin typeface="Arial"/>
                <a:cs typeface="Arial"/>
              </a:rPr>
              <a:t>д</a:t>
            </a:r>
            <a:r>
              <a:rPr sz="1867" spc="-152" dirty="0">
                <a:latin typeface="Arial"/>
                <a:cs typeface="Arial"/>
              </a:rPr>
              <a:t>а</a:t>
            </a:r>
            <a:r>
              <a:rPr sz="1867" spc="-160" dirty="0">
                <a:latin typeface="Arial"/>
                <a:cs typeface="Arial"/>
              </a:rPr>
              <a:t>т</a:t>
            </a:r>
            <a:r>
              <a:rPr sz="1867" spc="-140" dirty="0">
                <a:latin typeface="Arial"/>
                <a:cs typeface="Arial"/>
              </a:rPr>
              <a:t>е</a:t>
            </a:r>
            <a:r>
              <a:rPr sz="1867" spc="-147" dirty="0">
                <a:latin typeface="Arial"/>
                <a:cs typeface="Arial"/>
              </a:rPr>
              <a:t>л</a:t>
            </a:r>
            <a:r>
              <a:rPr sz="1867" spc="-133" dirty="0">
                <a:latin typeface="Arial"/>
                <a:cs typeface="Arial"/>
              </a:rPr>
              <a:t>я</a:t>
            </a:r>
            <a:endParaRPr sz="1867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80380" y="4824189"/>
            <a:ext cx="2412152" cy="1440180"/>
          </a:xfrm>
          <a:custGeom>
            <a:avLst/>
            <a:gdLst/>
            <a:ahLst/>
            <a:cxnLst/>
            <a:rect l="l" t="t" r="r" b="b"/>
            <a:pathLst>
              <a:path w="1809114" h="1080135">
                <a:moveTo>
                  <a:pt x="1628863" y="0"/>
                </a:moveTo>
                <a:lnTo>
                  <a:pt x="180022" y="0"/>
                </a:lnTo>
                <a:lnTo>
                  <a:pt x="132163" y="6431"/>
                </a:lnTo>
                <a:lnTo>
                  <a:pt x="89159" y="24580"/>
                </a:lnTo>
                <a:lnTo>
                  <a:pt x="52725" y="52730"/>
                </a:lnTo>
                <a:lnTo>
                  <a:pt x="24577" y="89165"/>
                </a:lnTo>
                <a:lnTo>
                  <a:pt x="6430" y="132168"/>
                </a:lnTo>
                <a:lnTo>
                  <a:pt x="0" y="180022"/>
                </a:lnTo>
                <a:lnTo>
                  <a:pt x="0" y="900103"/>
                </a:lnTo>
                <a:lnTo>
                  <a:pt x="6430" y="947961"/>
                </a:lnTo>
                <a:lnTo>
                  <a:pt x="24577" y="990965"/>
                </a:lnTo>
                <a:lnTo>
                  <a:pt x="52725" y="1027399"/>
                </a:lnTo>
                <a:lnTo>
                  <a:pt x="89159" y="1055548"/>
                </a:lnTo>
                <a:lnTo>
                  <a:pt x="132163" y="1073696"/>
                </a:lnTo>
                <a:lnTo>
                  <a:pt x="180022" y="1080127"/>
                </a:lnTo>
                <a:lnTo>
                  <a:pt x="1628863" y="1080127"/>
                </a:lnTo>
                <a:lnTo>
                  <a:pt x="1676722" y="1073696"/>
                </a:lnTo>
                <a:lnTo>
                  <a:pt x="1719726" y="1055548"/>
                </a:lnTo>
                <a:lnTo>
                  <a:pt x="1756160" y="1027399"/>
                </a:lnTo>
                <a:lnTo>
                  <a:pt x="1784309" y="990965"/>
                </a:lnTo>
                <a:lnTo>
                  <a:pt x="1802456" y="947961"/>
                </a:lnTo>
                <a:lnTo>
                  <a:pt x="1808886" y="900103"/>
                </a:lnTo>
                <a:lnTo>
                  <a:pt x="1808886" y="180022"/>
                </a:lnTo>
                <a:lnTo>
                  <a:pt x="1802456" y="132168"/>
                </a:lnTo>
                <a:lnTo>
                  <a:pt x="1784309" y="89165"/>
                </a:lnTo>
                <a:lnTo>
                  <a:pt x="1756160" y="52730"/>
                </a:lnTo>
                <a:lnTo>
                  <a:pt x="1719726" y="24580"/>
                </a:lnTo>
                <a:lnTo>
                  <a:pt x="1676722" y="6431"/>
                </a:lnTo>
                <a:lnTo>
                  <a:pt x="1628863" y="0"/>
                </a:lnTo>
                <a:close/>
              </a:path>
            </a:pathLst>
          </a:custGeom>
          <a:solidFill>
            <a:srgbClr val="4F81BD">
              <a:alpha val="25099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20"/>
          <p:cNvSpPr/>
          <p:nvPr/>
        </p:nvSpPr>
        <p:spPr>
          <a:xfrm>
            <a:off x="638048" y="1129792"/>
            <a:ext cx="2848864" cy="1300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21"/>
          <p:cNvSpPr/>
          <p:nvPr/>
        </p:nvSpPr>
        <p:spPr>
          <a:xfrm>
            <a:off x="699007" y="1227329"/>
            <a:ext cx="2011679" cy="1178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22"/>
          <p:cNvSpPr/>
          <p:nvPr/>
        </p:nvSpPr>
        <p:spPr>
          <a:xfrm>
            <a:off x="719402" y="1185216"/>
            <a:ext cx="2689013" cy="1136225"/>
          </a:xfrm>
          <a:custGeom>
            <a:avLst/>
            <a:gdLst/>
            <a:ahLst/>
            <a:cxnLst/>
            <a:rect l="l" t="t" r="r" b="b"/>
            <a:pathLst>
              <a:path w="2016760" h="852169">
                <a:moveTo>
                  <a:pt x="1874273" y="0"/>
                </a:moveTo>
                <a:lnTo>
                  <a:pt x="141954" y="0"/>
                </a:lnTo>
                <a:lnTo>
                  <a:pt x="97085" y="7237"/>
                </a:lnTo>
                <a:lnTo>
                  <a:pt x="58117" y="27391"/>
                </a:lnTo>
                <a:lnTo>
                  <a:pt x="27388" y="58122"/>
                </a:lnTo>
                <a:lnTo>
                  <a:pt x="7236" y="97092"/>
                </a:lnTo>
                <a:lnTo>
                  <a:pt x="0" y="141960"/>
                </a:lnTo>
                <a:lnTo>
                  <a:pt x="0" y="709752"/>
                </a:lnTo>
                <a:lnTo>
                  <a:pt x="7236" y="754620"/>
                </a:lnTo>
                <a:lnTo>
                  <a:pt x="27388" y="793589"/>
                </a:lnTo>
                <a:lnTo>
                  <a:pt x="58117" y="824321"/>
                </a:lnTo>
                <a:lnTo>
                  <a:pt x="97085" y="844475"/>
                </a:lnTo>
                <a:lnTo>
                  <a:pt x="141954" y="851712"/>
                </a:lnTo>
                <a:lnTo>
                  <a:pt x="1874273" y="851712"/>
                </a:lnTo>
                <a:lnTo>
                  <a:pt x="1919140" y="844475"/>
                </a:lnTo>
                <a:lnTo>
                  <a:pt x="1958106" y="824321"/>
                </a:lnTo>
                <a:lnTo>
                  <a:pt x="1988834" y="793589"/>
                </a:lnTo>
                <a:lnTo>
                  <a:pt x="2008985" y="754620"/>
                </a:lnTo>
                <a:lnTo>
                  <a:pt x="2016221" y="709752"/>
                </a:lnTo>
                <a:lnTo>
                  <a:pt x="2016221" y="141960"/>
                </a:lnTo>
                <a:lnTo>
                  <a:pt x="2008985" y="97092"/>
                </a:lnTo>
                <a:lnTo>
                  <a:pt x="1988834" y="58122"/>
                </a:lnTo>
                <a:lnTo>
                  <a:pt x="1958106" y="27391"/>
                </a:lnTo>
                <a:lnTo>
                  <a:pt x="1919140" y="7237"/>
                </a:lnTo>
                <a:lnTo>
                  <a:pt x="1874273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3" name="object 23"/>
          <p:cNvSpPr/>
          <p:nvPr/>
        </p:nvSpPr>
        <p:spPr>
          <a:xfrm>
            <a:off x="719402" y="1185216"/>
            <a:ext cx="2689013" cy="1136225"/>
          </a:xfrm>
          <a:custGeom>
            <a:avLst/>
            <a:gdLst/>
            <a:ahLst/>
            <a:cxnLst/>
            <a:rect l="l" t="t" r="r" b="b"/>
            <a:pathLst>
              <a:path w="2016760" h="852169">
                <a:moveTo>
                  <a:pt x="0" y="141954"/>
                </a:moveTo>
                <a:lnTo>
                  <a:pt x="7236" y="97085"/>
                </a:lnTo>
                <a:lnTo>
                  <a:pt x="27388" y="58117"/>
                </a:lnTo>
                <a:lnTo>
                  <a:pt x="58117" y="27388"/>
                </a:lnTo>
                <a:lnTo>
                  <a:pt x="97085" y="7236"/>
                </a:lnTo>
                <a:lnTo>
                  <a:pt x="141954" y="0"/>
                </a:lnTo>
                <a:lnTo>
                  <a:pt x="1874271" y="0"/>
                </a:lnTo>
                <a:lnTo>
                  <a:pt x="1919139" y="7236"/>
                </a:lnTo>
                <a:lnTo>
                  <a:pt x="1958106" y="27388"/>
                </a:lnTo>
                <a:lnTo>
                  <a:pt x="1988833" y="58117"/>
                </a:lnTo>
                <a:lnTo>
                  <a:pt x="2008984" y="97085"/>
                </a:lnTo>
                <a:lnTo>
                  <a:pt x="2016221" y="141954"/>
                </a:lnTo>
                <a:lnTo>
                  <a:pt x="2016221" y="709749"/>
                </a:lnTo>
                <a:lnTo>
                  <a:pt x="2008984" y="754617"/>
                </a:lnTo>
                <a:lnTo>
                  <a:pt x="1988833" y="793585"/>
                </a:lnTo>
                <a:lnTo>
                  <a:pt x="1958106" y="824314"/>
                </a:lnTo>
                <a:lnTo>
                  <a:pt x="1919139" y="844466"/>
                </a:lnTo>
                <a:lnTo>
                  <a:pt x="1874271" y="851703"/>
                </a:lnTo>
                <a:lnTo>
                  <a:pt x="141954" y="851703"/>
                </a:lnTo>
                <a:lnTo>
                  <a:pt x="97085" y="844466"/>
                </a:lnTo>
                <a:lnTo>
                  <a:pt x="58117" y="824314"/>
                </a:lnTo>
                <a:lnTo>
                  <a:pt x="27388" y="793585"/>
                </a:lnTo>
                <a:lnTo>
                  <a:pt x="7236" y="754617"/>
                </a:lnTo>
                <a:lnTo>
                  <a:pt x="0" y="709749"/>
                </a:lnTo>
                <a:lnTo>
                  <a:pt x="0" y="141954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4" name="object 24"/>
          <p:cNvSpPr txBox="1"/>
          <p:nvPr/>
        </p:nvSpPr>
        <p:spPr>
          <a:xfrm>
            <a:off x="879826" y="1295739"/>
            <a:ext cx="1651847" cy="87735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933" marR="6773">
              <a:spcBef>
                <a:spcPts val="120"/>
              </a:spcBef>
            </a:pPr>
            <a:r>
              <a:rPr sz="1867" spc="-100" dirty="0">
                <a:solidFill>
                  <a:srgbClr val="FFFFFF"/>
                </a:solidFill>
                <a:latin typeface="Arial"/>
                <a:cs typeface="Arial"/>
              </a:rPr>
              <a:t>Оценка  </a:t>
            </a:r>
            <a:r>
              <a:rPr sz="1867" spc="-87" dirty="0">
                <a:solidFill>
                  <a:srgbClr val="FFFFFF"/>
                </a:solidFill>
                <a:latin typeface="Arial"/>
                <a:cs typeface="Arial"/>
              </a:rPr>
              <a:t>квалификации  </a:t>
            </a:r>
            <a:r>
              <a:rPr sz="1867" spc="-113" dirty="0">
                <a:solidFill>
                  <a:srgbClr val="FFFFFF"/>
                </a:solidFill>
                <a:latin typeface="Arial"/>
                <a:cs typeface="Arial"/>
              </a:rPr>
              <a:t>учителя</a:t>
            </a:r>
            <a:r>
              <a:rPr sz="1867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67" spc="-133" dirty="0">
                <a:solidFill>
                  <a:srgbClr val="FFFFFF"/>
                </a:solidFill>
                <a:latin typeface="Arial"/>
                <a:cs typeface="Arial"/>
              </a:rPr>
              <a:t>(ЕФОМ)</a:t>
            </a:r>
            <a:endParaRPr sz="1867" dirty="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624576" y="1125728"/>
            <a:ext cx="6307328" cy="12964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6" name="object 26"/>
          <p:cNvSpPr/>
          <p:nvPr/>
        </p:nvSpPr>
        <p:spPr>
          <a:xfrm>
            <a:off x="6868160" y="1223263"/>
            <a:ext cx="5055616" cy="11744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7" name="object 27"/>
          <p:cNvSpPr/>
          <p:nvPr/>
        </p:nvSpPr>
        <p:spPr>
          <a:xfrm>
            <a:off x="5707007" y="1180305"/>
            <a:ext cx="6145107" cy="1136225"/>
          </a:xfrm>
          <a:custGeom>
            <a:avLst/>
            <a:gdLst/>
            <a:ahLst/>
            <a:cxnLst/>
            <a:rect l="l" t="t" r="r" b="b"/>
            <a:pathLst>
              <a:path w="4608830" h="852169">
                <a:moveTo>
                  <a:pt x="4466577" y="0"/>
                </a:moveTo>
                <a:lnTo>
                  <a:pt x="141947" y="0"/>
                </a:lnTo>
                <a:lnTo>
                  <a:pt x="97080" y="7236"/>
                </a:lnTo>
                <a:lnTo>
                  <a:pt x="58114" y="27387"/>
                </a:lnTo>
                <a:lnTo>
                  <a:pt x="27387" y="58114"/>
                </a:lnTo>
                <a:lnTo>
                  <a:pt x="7236" y="97080"/>
                </a:lnTo>
                <a:lnTo>
                  <a:pt x="0" y="141947"/>
                </a:lnTo>
                <a:lnTo>
                  <a:pt x="0" y="709676"/>
                </a:lnTo>
                <a:lnTo>
                  <a:pt x="7236" y="754543"/>
                </a:lnTo>
                <a:lnTo>
                  <a:pt x="27387" y="793509"/>
                </a:lnTo>
                <a:lnTo>
                  <a:pt x="58114" y="824236"/>
                </a:lnTo>
                <a:lnTo>
                  <a:pt x="97080" y="844387"/>
                </a:lnTo>
                <a:lnTo>
                  <a:pt x="141947" y="851623"/>
                </a:lnTo>
                <a:lnTo>
                  <a:pt x="4466577" y="851623"/>
                </a:lnTo>
                <a:lnTo>
                  <a:pt x="4511438" y="844387"/>
                </a:lnTo>
                <a:lnTo>
                  <a:pt x="4550400" y="824236"/>
                </a:lnTo>
                <a:lnTo>
                  <a:pt x="4581126" y="793509"/>
                </a:lnTo>
                <a:lnTo>
                  <a:pt x="4601276" y="754543"/>
                </a:lnTo>
                <a:lnTo>
                  <a:pt x="4608512" y="709676"/>
                </a:lnTo>
                <a:lnTo>
                  <a:pt x="4608512" y="141947"/>
                </a:lnTo>
                <a:lnTo>
                  <a:pt x="4601276" y="97080"/>
                </a:lnTo>
                <a:lnTo>
                  <a:pt x="4581126" y="58114"/>
                </a:lnTo>
                <a:lnTo>
                  <a:pt x="4550400" y="27387"/>
                </a:lnTo>
                <a:lnTo>
                  <a:pt x="4511438" y="7236"/>
                </a:lnTo>
                <a:lnTo>
                  <a:pt x="4466577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8" name="object 28"/>
          <p:cNvSpPr/>
          <p:nvPr/>
        </p:nvSpPr>
        <p:spPr>
          <a:xfrm>
            <a:off x="5707007" y="1180305"/>
            <a:ext cx="6145107" cy="1136225"/>
          </a:xfrm>
          <a:custGeom>
            <a:avLst/>
            <a:gdLst/>
            <a:ahLst/>
            <a:cxnLst/>
            <a:rect l="l" t="t" r="r" b="b"/>
            <a:pathLst>
              <a:path w="4608830" h="852169">
                <a:moveTo>
                  <a:pt x="0" y="141940"/>
                </a:moveTo>
                <a:lnTo>
                  <a:pt x="7236" y="97075"/>
                </a:lnTo>
                <a:lnTo>
                  <a:pt x="27386" y="58112"/>
                </a:lnTo>
                <a:lnTo>
                  <a:pt x="58111" y="27386"/>
                </a:lnTo>
                <a:lnTo>
                  <a:pt x="97075" y="7236"/>
                </a:lnTo>
                <a:lnTo>
                  <a:pt x="141939" y="0"/>
                </a:lnTo>
                <a:lnTo>
                  <a:pt x="4466572" y="0"/>
                </a:lnTo>
                <a:lnTo>
                  <a:pt x="4511436" y="7236"/>
                </a:lnTo>
                <a:lnTo>
                  <a:pt x="4550399" y="27386"/>
                </a:lnTo>
                <a:lnTo>
                  <a:pt x="4581126" y="58112"/>
                </a:lnTo>
                <a:lnTo>
                  <a:pt x="4601276" y="97075"/>
                </a:lnTo>
                <a:lnTo>
                  <a:pt x="4608512" y="141940"/>
                </a:lnTo>
                <a:lnTo>
                  <a:pt x="4608512" y="709679"/>
                </a:lnTo>
                <a:lnTo>
                  <a:pt x="4601276" y="754543"/>
                </a:lnTo>
                <a:lnTo>
                  <a:pt x="4581126" y="793507"/>
                </a:lnTo>
                <a:lnTo>
                  <a:pt x="4550399" y="824233"/>
                </a:lnTo>
                <a:lnTo>
                  <a:pt x="4511436" y="844383"/>
                </a:lnTo>
                <a:lnTo>
                  <a:pt x="4466572" y="851619"/>
                </a:lnTo>
                <a:lnTo>
                  <a:pt x="141939" y="851619"/>
                </a:lnTo>
                <a:lnTo>
                  <a:pt x="97075" y="844383"/>
                </a:lnTo>
                <a:lnTo>
                  <a:pt x="58111" y="824233"/>
                </a:lnTo>
                <a:lnTo>
                  <a:pt x="27386" y="793507"/>
                </a:lnTo>
                <a:lnTo>
                  <a:pt x="7236" y="754543"/>
                </a:lnTo>
                <a:lnTo>
                  <a:pt x="0" y="709679"/>
                </a:lnTo>
                <a:lnTo>
                  <a:pt x="0" y="14194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9" name="object 29"/>
          <p:cNvSpPr txBox="1"/>
          <p:nvPr/>
        </p:nvSpPr>
        <p:spPr>
          <a:xfrm>
            <a:off x="7050227" y="1291675"/>
            <a:ext cx="4640580" cy="87735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933">
              <a:spcBef>
                <a:spcPts val="120"/>
              </a:spcBef>
            </a:pPr>
            <a:r>
              <a:rPr sz="1867" spc="-100" dirty="0">
                <a:solidFill>
                  <a:srgbClr val="FFFFFF"/>
                </a:solidFill>
                <a:latin typeface="Arial"/>
                <a:cs typeface="Arial"/>
              </a:rPr>
              <a:t>Оценка </a:t>
            </a:r>
            <a:r>
              <a:rPr sz="1867" spc="-107" dirty="0">
                <a:solidFill>
                  <a:srgbClr val="FFFFFF"/>
                </a:solidFill>
                <a:latin typeface="Arial"/>
                <a:cs typeface="Arial"/>
              </a:rPr>
              <a:t>профессиональных, деловых</a:t>
            </a:r>
            <a:r>
              <a:rPr sz="1867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67" spc="-100" dirty="0">
                <a:solidFill>
                  <a:srgbClr val="FFFFFF"/>
                </a:solidFill>
                <a:latin typeface="Arial"/>
                <a:cs typeface="Arial"/>
              </a:rPr>
              <a:t>качеств,</a:t>
            </a:r>
            <a:endParaRPr sz="1867">
              <a:latin typeface="Arial"/>
              <a:cs typeface="Arial"/>
            </a:endParaRPr>
          </a:p>
          <a:p>
            <a:pPr marL="1425751"/>
            <a:r>
              <a:rPr sz="1867" spc="-127" dirty="0">
                <a:solidFill>
                  <a:srgbClr val="FFFFFF"/>
                </a:solidFill>
                <a:latin typeface="Arial"/>
                <a:cs typeface="Arial"/>
              </a:rPr>
              <a:t>результатов</a:t>
            </a:r>
            <a:r>
              <a:rPr sz="1867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67" spc="-100" dirty="0">
                <a:solidFill>
                  <a:srgbClr val="FFFFFF"/>
                </a:solidFill>
                <a:latin typeface="Arial"/>
                <a:cs typeface="Arial"/>
              </a:rPr>
              <a:t>профессиональной</a:t>
            </a:r>
            <a:endParaRPr sz="1867">
              <a:latin typeface="Arial"/>
              <a:cs typeface="Arial"/>
            </a:endParaRPr>
          </a:p>
          <a:p>
            <a:pPr marL="2414633"/>
            <a:r>
              <a:rPr sz="1867" spc="-107" dirty="0">
                <a:solidFill>
                  <a:srgbClr val="FFFFFF"/>
                </a:solidFill>
                <a:latin typeface="Arial"/>
                <a:cs typeface="Arial"/>
              </a:rPr>
              <a:t>деятельности</a:t>
            </a:r>
            <a:r>
              <a:rPr sz="1867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67" spc="-113" dirty="0">
                <a:solidFill>
                  <a:srgbClr val="FFFFFF"/>
                </a:solidFill>
                <a:latin typeface="Arial"/>
                <a:cs typeface="Arial"/>
              </a:rPr>
              <a:t>учителя</a:t>
            </a:r>
            <a:endParaRPr sz="1867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112768" y="1389888"/>
            <a:ext cx="869696" cy="8656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1" name="object 31"/>
          <p:cNvSpPr/>
          <p:nvPr/>
        </p:nvSpPr>
        <p:spPr>
          <a:xfrm>
            <a:off x="4434214" y="1909724"/>
            <a:ext cx="226060" cy="240453"/>
          </a:xfrm>
          <a:custGeom>
            <a:avLst/>
            <a:gdLst/>
            <a:ahLst/>
            <a:cxnLst/>
            <a:rect l="l" t="t" r="r" b="b"/>
            <a:pathLst>
              <a:path w="169545" h="180340">
                <a:moveTo>
                  <a:pt x="169367" y="0"/>
                </a:moveTo>
                <a:lnTo>
                  <a:pt x="0" y="0"/>
                </a:lnTo>
                <a:lnTo>
                  <a:pt x="0" y="179908"/>
                </a:lnTo>
                <a:lnTo>
                  <a:pt x="169367" y="179908"/>
                </a:lnTo>
                <a:lnTo>
                  <a:pt x="169367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2" name="object 32"/>
          <p:cNvSpPr/>
          <p:nvPr/>
        </p:nvSpPr>
        <p:spPr>
          <a:xfrm>
            <a:off x="4194335" y="1683918"/>
            <a:ext cx="706120" cy="226060"/>
          </a:xfrm>
          <a:custGeom>
            <a:avLst/>
            <a:gdLst/>
            <a:ahLst/>
            <a:cxnLst/>
            <a:rect l="l" t="t" r="r" b="b"/>
            <a:pathLst>
              <a:path w="529589" h="169544">
                <a:moveTo>
                  <a:pt x="529183" y="0"/>
                </a:moveTo>
                <a:lnTo>
                  <a:pt x="0" y="0"/>
                </a:lnTo>
                <a:lnTo>
                  <a:pt x="0" y="169354"/>
                </a:lnTo>
                <a:lnTo>
                  <a:pt x="529183" y="169354"/>
                </a:lnTo>
                <a:lnTo>
                  <a:pt x="529183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3" name="object 33"/>
          <p:cNvSpPr/>
          <p:nvPr/>
        </p:nvSpPr>
        <p:spPr>
          <a:xfrm>
            <a:off x="4434214" y="1444023"/>
            <a:ext cx="226060" cy="240453"/>
          </a:xfrm>
          <a:custGeom>
            <a:avLst/>
            <a:gdLst/>
            <a:ahLst/>
            <a:cxnLst/>
            <a:rect l="l" t="t" r="r" b="b"/>
            <a:pathLst>
              <a:path w="169545" h="180340">
                <a:moveTo>
                  <a:pt x="169367" y="0"/>
                </a:moveTo>
                <a:lnTo>
                  <a:pt x="0" y="0"/>
                </a:lnTo>
                <a:lnTo>
                  <a:pt x="0" y="179920"/>
                </a:lnTo>
                <a:lnTo>
                  <a:pt x="169367" y="179920"/>
                </a:lnTo>
                <a:lnTo>
                  <a:pt x="169367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4" name="object 34"/>
          <p:cNvSpPr/>
          <p:nvPr/>
        </p:nvSpPr>
        <p:spPr>
          <a:xfrm>
            <a:off x="4194344" y="1444032"/>
            <a:ext cx="706120" cy="706120"/>
          </a:xfrm>
          <a:custGeom>
            <a:avLst/>
            <a:gdLst/>
            <a:ahLst/>
            <a:cxnLst/>
            <a:rect l="l" t="t" r="r" b="b"/>
            <a:pathLst>
              <a:path w="529589" h="529590">
                <a:moveTo>
                  <a:pt x="0" y="179912"/>
                </a:moveTo>
                <a:lnTo>
                  <a:pt x="179912" y="179912"/>
                </a:lnTo>
                <a:lnTo>
                  <a:pt x="179912" y="0"/>
                </a:lnTo>
                <a:lnTo>
                  <a:pt x="349274" y="0"/>
                </a:lnTo>
                <a:lnTo>
                  <a:pt x="349274" y="179912"/>
                </a:lnTo>
                <a:lnTo>
                  <a:pt x="529186" y="179912"/>
                </a:lnTo>
                <a:lnTo>
                  <a:pt x="529186" y="349274"/>
                </a:lnTo>
                <a:lnTo>
                  <a:pt x="349274" y="349274"/>
                </a:lnTo>
                <a:lnTo>
                  <a:pt x="349274" y="529186"/>
                </a:lnTo>
                <a:lnTo>
                  <a:pt x="179912" y="529186"/>
                </a:lnTo>
                <a:lnTo>
                  <a:pt x="179912" y="349274"/>
                </a:lnTo>
                <a:lnTo>
                  <a:pt x="0" y="349274"/>
                </a:lnTo>
                <a:lnTo>
                  <a:pt x="0" y="179912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5" name="object 35"/>
          <p:cNvSpPr/>
          <p:nvPr/>
        </p:nvSpPr>
        <p:spPr>
          <a:xfrm>
            <a:off x="2735631" y="1367484"/>
            <a:ext cx="1087967" cy="1046480"/>
          </a:xfrm>
          <a:custGeom>
            <a:avLst/>
            <a:gdLst/>
            <a:ahLst/>
            <a:cxnLst/>
            <a:rect l="l" t="t" r="r" b="b"/>
            <a:pathLst>
              <a:path w="815975" h="784860">
                <a:moveTo>
                  <a:pt x="407911" y="0"/>
                </a:moveTo>
                <a:lnTo>
                  <a:pt x="360339" y="2639"/>
                </a:lnTo>
                <a:lnTo>
                  <a:pt x="314380" y="10363"/>
                </a:lnTo>
                <a:lnTo>
                  <a:pt x="270338" y="22875"/>
                </a:lnTo>
                <a:lnTo>
                  <a:pt x="228521" y="39883"/>
                </a:lnTo>
                <a:lnTo>
                  <a:pt x="189233" y="61090"/>
                </a:lnTo>
                <a:lnTo>
                  <a:pt x="152782" y="86203"/>
                </a:lnTo>
                <a:lnTo>
                  <a:pt x="119473" y="114928"/>
                </a:lnTo>
                <a:lnTo>
                  <a:pt x="89612" y="146970"/>
                </a:lnTo>
                <a:lnTo>
                  <a:pt x="63506" y="182034"/>
                </a:lnTo>
                <a:lnTo>
                  <a:pt x="41460" y="219827"/>
                </a:lnTo>
                <a:lnTo>
                  <a:pt x="23780" y="260053"/>
                </a:lnTo>
                <a:lnTo>
                  <a:pt x="10773" y="302419"/>
                </a:lnTo>
                <a:lnTo>
                  <a:pt x="2744" y="346630"/>
                </a:lnTo>
                <a:lnTo>
                  <a:pt x="0" y="392391"/>
                </a:lnTo>
                <a:lnTo>
                  <a:pt x="2744" y="438155"/>
                </a:lnTo>
                <a:lnTo>
                  <a:pt x="10773" y="482368"/>
                </a:lnTo>
                <a:lnTo>
                  <a:pt x="23780" y="524736"/>
                </a:lnTo>
                <a:lnTo>
                  <a:pt x="41460" y="564964"/>
                </a:lnTo>
                <a:lnTo>
                  <a:pt x="63506" y="602758"/>
                </a:lnTo>
                <a:lnTo>
                  <a:pt x="89612" y="637823"/>
                </a:lnTo>
                <a:lnTo>
                  <a:pt x="119473" y="669866"/>
                </a:lnTo>
                <a:lnTo>
                  <a:pt x="152782" y="698591"/>
                </a:lnTo>
                <a:lnTo>
                  <a:pt x="189233" y="723705"/>
                </a:lnTo>
                <a:lnTo>
                  <a:pt x="228521" y="744913"/>
                </a:lnTo>
                <a:lnTo>
                  <a:pt x="270338" y="761920"/>
                </a:lnTo>
                <a:lnTo>
                  <a:pt x="314380" y="774433"/>
                </a:lnTo>
                <a:lnTo>
                  <a:pt x="360339" y="782156"/>
                </a:lnTo>
                <a:lnTo>
                  <a:pt x="407911" y="784796"/>
                </a:lnTo>
                <a:lnTo>
                  <a:pt x="455480" y="782156"/>
                </a:lnTo>
                <a:lnTo>
                  <a:pt x="501438" y="774433"/>
                </a:lnTo>
                <a:lnTo>
                  <a:pt x="545478" y="761920"/>
                </a:lnTo>
                <a:lnTo>
                  <a:pt x="587295" y="744913"/>
                </a:lnTo>
                <a:lnTo>
                  <a:pt x="626583" y="723705"/>
                </a:lnTo>
                <a:lnTo>
                  <a:pt x="663034" y="698591"/>
                </a:lnTo>
                <a:lnTo>
                  <a:pt x="696344" y="669866"/>
                </a:lnTo>
                <a:lnTo>
                  <a:pt x="726205" y="637823"/>
                </a:lnTo>
                <a:lnTo>
                  <a:pt x="752313" y="602758"/>
                </a:lnTo>
                <a:lnTo>
                  <a:pt x="774360" y="564964"/>
                </a:lnTo>
                <a:lnTo>
                  <a:pt x="792040" y="524736"/>
                </a:lnTo>
                <a:lnTo>
                  <a:pt x="805048" y="482368"/>
                </a:lnTo>
                <a:lnTo>
                  <a:pt x="813078" y="438155"/>
                </a:lnTo>
                <a:lnTo>
                  <a:pt x="815822" y="392391"/>
                </a:lnTo>
                <a:lnTo>
                  <a:pt x="813078" y="346630"/>
                </a:lnTo>
                <a:lnTo>
                  <a:pt x="805048" y="302419"/>
                </a:lnTo>
                <a:lnTo>
                  <a:pt x="792040" y="260053"/>
                </a:lnTo>
                <a:lnTo>
                  <a:pt x="774360" y="219827"/>
                </a:lnTo>
                <a:lnTo>
                  <a:pt x="752313" y="182034"/>
                </a:lnTo>
                <a:lnTo>
                  <a:pt x="726205" y="146970"/>
                </a:lnTo>
                <a:lnTo>
                  <a:pt x="696344" y="114928"/>
                </a:lnTo>
                <a:lnTo>
                  <a:pt x="663034" y="86203"/>
                </a:lnTo>
                <a:lnTo>
                  <a:pt x="626583" y="61090"/>
                </a:lnTo>
                <a:lnTo>
                  <a:pt x="587295" y="39883"/>
                </a:lnTo>
                <a:lnTo>
                  <a:pt x="545478" y="22875"/>
                </a:lnTo>
                <a:lnTo>
                  <a:pt x="501438" y="10363"/>
                </a:lnTo>
                <a:lnTo>
                  <a:pt x="455480" y="2639"/>
                </a:lnTo>
                <a:lnTo>
                  <a:pt x="407911" y="0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6" name="object 36"/>
          <p:cNvSpPr/>
          <p:nvPr/>
        </p:nvSpPr>
        <p:spPr>
          <a:xfrm>
            <a:off x="5192946" y="1380879"/>
            <a:ext cx="1045633" cy="1046480"/>
          </a:xfrm>
          <a:custGeom>
            <a:avLst/>
            <a:gdLst/>
            <a:ahLst/>
            <a:cxnLst/>
            <a:rect l="l" t="t" r="r" b="b"/>
            <a:pathLst>
              <a:path w="784225" h="784860">
                <a:moveTo>
                  <a:pt x="391921" y="0"/>
                </a:moveTo>
                <a:lnTo>
                  <a:pt x="342758" y="3057"/>
                </a:lnTo>
                <a:lnTo>
                  <a:pt x="295418" y="11984"/>
                </a:lnTo>
                <a:lnTo>
                  <a:pt x="250268" y="26414"/>
                </a:lnTo>
                <a:lnTo>
                  <a:pt x="207674" y="45977"/>
                </a:lnTo>
                <a:lnTo>
                  <a:pt x="168005" y="70307"/>
                </a:lnTo>
                <a:lnTo>
                  <a:pt x="131628" y="99036"/>
                </a:lnTo>
                <a:lnTo>
                  <a:pt x="98910" y="131795"/>
                </a:lnTo>
                <a:lnTo>
                  <a:pt x="70217" y="168218"/>
                </a:lnTo>
                <a:lnTo>
                  <a:pt x="45918" y="207935"/>
                </a:lnTo>
                <a:lnTo>
                  <a:pt x="26380" y="250581"/>
                </a:lnTo>
                <a:lnTo>
                  <a:pt x="11969" y="295786"/>
                </a:lnTo>
                <a:lnTo>
                  <a:pt x="3053" y="343183"/>
                </a:lnTo>
                <a:lnTo>
                  <a:pt x="0" y="392404"/>
                </a:lnTo>
                <a:lnTo>
                  <a:pt x="3053" y="441625"/>
                </a:lnTo>
                <a:lnTo>
                  <a:pt x="11969" y="489022"/>
                </a:lnTo>
                <a:lnTo>
                  <a:pt x="26380" y="534227"/>
                </a:lnTo>
                <a:lnTo>
                  <a:pt x="45918" y="576873"/>
                </a:lnTo>
                <a:lnTo>
                  <a:pt x="70217" y="616591"/>
                </a:lnTo>
                <a:lnTo>
                  <a:pt x="98910" y="653013"/>
                </a:lnTo>
                <a:lnTo>
                  <a:pt x="131628" y="685773"/>
                </a:lnTo>
                <a:lnTo>
                  <a:pt x="168005" y="714501"/>
                </a:lnTo>
                <a:lnTo>
                  <a:pt x="207674" y="738831"/>
                </a:lnTo>
                <a:lnTo>
                  <a:pt x="250268" y="758395"/>
                </a:lnTo>
                <a:lnTo>
                  <a:pt x="295418" y="772824"/>
                </a:lnTo>
                <a:lnTo>
                  <a:pt x="342758" y="781751"/>
                </a:lnTo>
                <a:lnTo>
                  <a:pt x="391921" y="784809"/>
                </a:lnTo>
                <a:lnTo>
                  <a:pt x="441085" y="781751"/>
                </a:lnTo>
                <a:lnTo>
                  <a:pt x="488426" y="772824"/>
                </a:lnTo>
                <a:lnTo>
                  <a:pt x="533577" y="758395"/>
                </a:lnTo>
                <a:lnTo>
                  <a:pt x="576172" y="738831"/>
                </a:lnTo>
                <a:lnTo>
                  <a:pt x="615842" y="714501"/>
                </a:lnTo>
                <a:lnTo>
                  <a:pt x="652221" y="685773"/>
                </a:lnTo>
                <a:lnTo>
                  <a:pt x="684941" y="653013"/>
                </a:lnTo>
                <a:lnTo>
                  <a:pt x="713634" y="616591"/>
                </a:lnTo>
                <a:lnTo>
                  <a:pt x="737935" y="576873"/>
                </a:lnTo>
                <a:lnTo>
                  <a:pt x="757474" y="534227"/>
                </a:lnTo>
                <a:lnTo>
                  <a:pt x="771886" y="489022"/>
                </a:lnTo>
                <a:lnTo>
                  <a:pt x="780802" y="441625"/>
                </a:lnTo>
                <a:lnTo>
                  <a:pt x="783856" y="392404"/>
                </a:lnTo>
                <a:lnTo>
                  <a:pt x="780802" y="343183"/>
                </a:lnTo>
                <a:lnTo>
                  <a:pt x="771886" y="295786"/>
                </a:lnTo>
                <a:lnTo>
                  <a:pt x="757474" y="250581"/>
                </a:lnTo>
                <a:lnTo>
                  <a:pt x="737935" y="207935"/>
                </a:lnTo>
                <a:lnTo>
                  <a:pt x="713634" y="168218"/>
                </a:lnTo>
                <a:lnTo>
                  <a:pt x="684941" y="131795"/>
                </a:lnTo>
                <a:lnTo>
                  <a:pt x="652221" y="99036"/>
                </a:lnTo>
                <a:lnTo>
                  <a:pt x="615842" y="70307"/>
                </a:lnTo>
                <a:lnTo>
                  <a:pt x="576172" y="45977"/>
                </a:lnTo>
                <a:lnTo>
                  <a:pt x="533577" y="26414"/>
                </a:lnTo>
                <a:lnTo>
                  <a:pt x="488426" y="11984"/>
                </a:lnTo>
                <a:lnTo>
                  <a:pt x="441085" y="3057"/>
                </a:lnTo>
                <a:lnTo>
                  <a:pt x="391921" y="0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7" name="object 37"/>
          <p:cNvSpPr txBox="1"/>
          <p:nvPr/>
        </p:nvSpPr>
        <p:spPr>
          <a:xfrm>
            <a:off x="2954410" y="1397339"/>
            <a:ext cx="3135207" cy="81047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4711">
              <a:lnSpc>
                <a:spcPts val="4693"/>
              </a:lnSpc>
              <a:spcBef>
                <a:spcPts val="120"/>
              </a:spcBef>
              <a:tabLst>
                <a:tab pos="2485751" algn="l"/>
              </a:tabLst>
            </a:pPr>
            <a:r>
              <a:rPr sz="4267" b="1" spc="-339" dirty="0">
                <a:solidFill>
                  <a:srgbClr val="FFFFFF"/>
                </a:solidFill>
                <a:latin typeface="Trebuchet MS"/>
                <a:cs typeface="Trebuchet MS"/>
              </a:rPr>
              <a:t>60	40</a:t>
            </a:r>
            <a:endParaRPr sz="4267">
              <a:latin typeface="Trebuchet MS"/>
              <a:cs typeface="Trebuchet MS"/>
            </a:endParaRPr>
          </a:p>
          <a:p>
            <a:pPr marL="16933">
              <a:lnSpc>
                <a:spcPts val="1493"/>
              </a:lnSpc>
              <a:tabLst>
                <a:tab pos="2499298" algn="l"/>
              </a:tabLst>
            </a:pPr>
            <a:r>
              <a:rPr sz="1600" spc="-100" dirty="0">
                <a:solidFill>
                  <a:srgbClr val="FFFFFF"/>
                </a:solidFill>
                <a:latin typeface="Arial"/>
                <a:cs typeface="Arial"/>
              </a:rPr>
              <a:t>баллов	</a:t>
            </a:r>
            <a:r>
              <a:rPr sz="2400" spc="-149" baseline="2314" dirty="0">
                <a:solidFill>
                  <a:srgbClr val="FFFFFF"/>
                </a:solidFill>
                <a:latin typeface="Arial"/>
                <a:cs typeface="Arial"/>
              </a:rPr>
              <a:t>баллов</a:t>
            </a:r>
            <a:endParaRPr sz="2400" baseline="2314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389917" y="3446035"/>
            <a:ext cx="1046480" cy="1046480"/>
          </a:xfrm>
          <a:custGeom>
            <a:avLst/>
            <a:gdLst/>
            <a:ahLst/>
            <a:cxnLst/>
            <a:rect l="l" t="t" r="r" b="b"/>
            <a:pathLst>
              <a:path w="784860" h="784860">
                <a:moveTo>
                  <a:pt x="392391" y="0"/>
                </a:moveTo>
                <a:lnTo>
                  <a:pt x="343170" y="3057"/>
                </a:lnTo>
                <a:lnTo>
                  <a:pt x="295774" y="11984"/>
                </a:lnTo>
                <a:lnTo>
                  <a:pt x="250570" y="26414"/>
                </a:lnTo>
                <a:lnTo>
                  <a:pt x="207926" y="45977"/>
                </a:lnTo>
                <a:lnTo>
                  <a:pt x="168209" y="70307"/>
                </a:lnTo>
                <a:lnTo>
                  <a:pt x="131788" y="99036"/>
                </a:lnTo>
                <a:lnTo>
                  <a:pt x="99030" y="131795"/>
                </a:lnTo>
                <a:lnTo>
                  <a:pt x="70303" y="168218"/>
                </a:lnTo>
                <a:lnTo>
                  <a:pt x="45974" y="207935"/>
                </a:lnTo>
                <a:lnTo>
                  <a:pt x="26412" y="250581"/>
                </a:lnTo>
                <a:lnTo>
                  <a:pt x="11983" y="295786"/>
                </a:lnTo>
                <a:lnTo>
                  <a:pt x="3057" y="343183"/>
                </a:lnTo>
                <a:lnTo>
                  <a:pt x="0" y="392404"/>
                </a:lnTo>
                <a:lnTo>
                  <a:pt x="3057" y="441625"/>
                </a:lnTo>
                <a:lnTo>
                  <a:pt x="11983" y="489021"/>
                </a:lnTo>
                <a:lnTo>
                  <a:pt x="26412" y="534226"/>
                </a:lnTo>
                <a:lnTo>
                  <a:pt x="45974" y="576870"/>
                </a:lnTo>
                <a:lnTo>
                  <a:pt x="70303" y="616586"/>
                </a:lnTo>
                <a:lnTo>
                  <a:pt x="99030" y="653007"/>
                </a:lnTo>
                <a:lnTo>
                  <a:pt x="131788" y="685765"/>
                </a:lnTo>
                <a:lnTo>
                  <a:pt x="168209" y="714493"/>
                </a:lnTo>
                <a:lnTo>
                  <a:pt x="207926" y="738821"/>
                </a:lnTo>
                <a:lnTo>
                  <a:pt x="250570" y="758384"/>
                </a:lnTo>
                <a:lnTo>
                  <a:pt x="295774" y="772812"/>
                </a:lnTo>
                <a:lnTo>
                  <a:pt x="343170" y="781739"/>
                </a:lnTo>
                <a:lnTo>
                  <a:pt x="392391" y="784796"/>
                </a:lnTo>
                <a:lnTo>
                  <a:pt x="441615" y="781739"/>
                </a:lnTo>
                <a:lnTo>
                  <a:pt x="489014" y="772812"/>
                </a:lnTo>
                <a:lnTo>
                  <a:pt x="534220" y="758384"/>
                </a:lnTo>
                <a:lnTo>
                  <a:pt x="576866" y="738821"/>
                </a:lnTo>
                <a:lnTo>
                  <a:pt x="616583" y="714493"/>
                </a:lnTo>
                <a:lnTo>
                  <a:pt x="653005" y="685765"/>
                </a:lnTo>
                <a:lnTo>
                  <a:pt x="685764" y="653007"/>
                </a:lnTo>
                <a:lnTo>
                  <a:pt x="714492" y="616586"/>
                </a:lnTo>
                <a:lnTo>
                  <a:pt x="738821" y="576870"/>
                </a:lnTo>
                <a:lnTo>
                  <a:pt x="758383" y="534226"/>
                </a:lnTo>
                <a:lnTo>
                  <a:pt x="772812" y="489021"/>
                </a:lnTo>
                <a:lnTo>
                  <a:pt x="781739" y="441625"/>
                </a:lnTo>
                <a:lnTo>
                  <a:pt x="784796" y="392404"/>
                </a:lnTo>
                <a:lnTo>
                  <a:pt x="781739" y="343183"/>
                </a:lnTo>
                <a:lnTo>
                  <a:pt x="772812" y="295786"/>
                </a:lnTo>
                <a:lnTo>
                  <a:pt x="758383" y="250581"/>
                </a:lnTo>
                <a:lnTo>
                  <a:pt x="738821" y="207935"/>
                </a:lnTo>
                <a:lnTo>
                  <a:pt x="714492" y="168218"/>
                </a:lnTo>
                <a:lnTo>
                  <a:pt x="685764" y="131795"/>
                </a:lnTo>
                <a:lnTo>
                  <a:pt x="653005" y="99036"/>
                </a:lnTo>
                <a:lnTo>
                  <a:pt x="616583" y="70307"/>
                </a:lnTo>
                <a:lnTo>
                  <a:pt x="576866" y="45977"/>
                </a:lnTo>
                <a:lnTo>
                  <a:pt x="534220" y="26414"/>
                </a:lnTo>
                <a:lnTo>
                  <a:pt x="489014" y="11984"/>
                </a:lnTo>
                <a:lnTo>
                  <a:pt x="441615" y="3057"/>
                </a:lnTo>
                <a:lnTo>
                  <a:pt x="392391" y="0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9" name="object 39"/>
          <p:cNvSpPr txBox="1"/>
          <p:nvPr/>
        </p:nvSpPr>
        <p:spPr>
          <a:xfrm>
            <a:off x="3647034" y="3510618"/>
            <a:ext cx="517313" cy="592406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3733" b="1" spc="-293" dirty="0">
                <a:solidFill>
                  <a:srgbClr val="FFFFFF"/>
                </a:solidFill>
                <a:latin typeface="Trebuchet MS"/>
                <a:cs typeface="Trebuchet MS"/>
              </a:rPr>
              <a:t>25</a:t>
            </a:r>
            <a:endParaRPr sz="3733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612642" y="4034875"/>
            <a:ext cx="600287" cy="24286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467" spc="-93" dirty="0">
                <a:solidFill>
                  <a:srgbClr val="FFFFFF"/>
                </a:solidFill>
                <a:latin typeface="Arial"/>
                <a:cs typeface="Arial"/>
              </a:rPr>
              <a:t>баллов</a:t>
            </a:r>
            <a:endParaRPr sz="1467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160869" y="3449624"/>
            <a:ext cx="1046480" cy="1046480"/>
          </a:xfrm>
          <a:custGeom>
            <a:avLst/>
            <a:gdLst/>
            <a:ahLst/>
            <a:cxnLst/>
            <a:rect l="l" t="t" r="r" b="b"/>
            <a:pathLst>
              <a:path w="784860" h="784860">
                <a:moveTo>
                  <a:pt x="392404" y="0"/>
                </a:moveTo>
                <a:lnTo>
                  <a:pt x="343183" y="3057"/>
                </a:lnTo>
                <a:lnTo>
                  <a:pt x="295786" y="11984"/>
                </a:lnTo>
                <a:lnTo>
                  <a:pt x="250581" y="26414"/>
                </a:lnTo>
                <a:lnTo>
                  <a:pt x="207935" y="45977"/>
                </a:lnTo>
                <a:lnTo>
                  <a:pt x="168218" y="70307"/>
                </a:lnTo>
                <a:lnTo>
                  <a:pt x="131795" y="99036"/>
                </a:lnTo>
                <a:lnTo>
                  <a:pt x="99036" y="131795"/>
                </a:lnTo>
                <a:lnTo>
                  <a:pt x="70307" y="168218"/>
                </a:lnTo>
                <a:lnTo>
                  <a:pt x="45977" y="207935"/>
                </a:lnTo>
                <a:lnTo>
                  <a:pt x="26414" y="250581"/>
                </a:lnTo>
                <a:lnTo>
                  <a:pt x="11984" y="295786"/>
                </a:lnTo>
                <a:lnTo>
                  <a:pt x="3057" y="343183"/>
                </a:lnTo>
                <a:lnTo>
                  <a:pt x="0" y="392404"/>
                </a:lnTo>
                <a:lnTo>
                  <a:pt x="3057" y="441625"/>
                </a:lnTo>
                <a:lnTo>
                  <a:pt x="11984" y="489022"/>
                </a:lnTo>
                <a:lnTo>
                  <a:pt x="26414" y="534227"/>
                </a:lnTo>
                <a:lnTo>
                  <a:pt x="45977" y="576873"/>
                </a:lnTo>
                <a:lnTo>
                  <a:pt x="70307" y="616591"/>
                </a:lnTo>
                <a:lnTo>
                  <a:pt x="99036" y="653013"/>
                </a:lnTo>
                <a:lnTo>
                  <a:pt x="131795" y="685773"/>
                </a:lnTo>
                <a:lnTo>
                  <a:pt x="168218" y="714501"/>
                </a:lnTo>
                <a:lnTo>
                  <a:pt x="207935" y="738831"/>
                </a:lnTo>
                <a:lnTo>
                  <a:pt x="250581" y="758395"/>
                </a:lnTo>
                <a:lnTo>
                  <a:pt x="295786" y="772824"/>
                </a:lnTo>
                <a:lnTo>
                  <a:pt x="343183" y="781751"/>
                </a:lnTo>
                <a:lnTo>
                  <a:pt x="392404" y="784809"/>
                </a:lnTo>
                <a:lnTo>
                  <a:pt x="441625" y="781751"/>
                </a:lnTo>
                <a:lnTo>
                  <a:pt x="489022" y="772824"/>
                </a:lnTo>
                <a:lnTo>
                  <a:pt x="534227" y="758395"/>
                </a:lnTo>
                <a:lnTo>
                  <a:pt x="576873" y="738831"/>
                </a:lnTo>
                <a:lnTo>
                  <a:pt x="616591" y="714501"/>
                </a:lnTo>
                <a:lnTo>
                  <a:pt x="653013" y="685773"/>
                </a:lnTo>
                <a:lnTo>
                  <a:pt x="685773" y="653013"/>
                </a:lnTo>
                <a:lnTo>
                  <a:pt x="714501" y="616591"/>
                </a:lnTo>
                <a:lnTo>
                  <a:pt x="738831" y="576873"/>
                </a:lnTo>
                <a:lnTo>
                  <a:pt x="758395" y="534227"/>
                </a:lnTo>
                <a:lnTo>
                  <a:pt x="772824" y="489022"/>
                </a:lnTo>
                <a:lnTo>
                  <a:pt x="781751" y="441625"/>
                </a:lnTo>
                <a:lnTo>
                  <a:pt x="784809" y="392404"/>
                </a:lnTo>
                <a:lnTo>
                  <a:pt x="781751" y="343183"/>
                </a:lnTo>
                <a:lnTo>
                  <a:pt x="772824" y="295786"/>
                </a:lnTo>
                <a:lnTo>
                  <a:pt x="758395" y="250581"/>
                </a:lnTo>
                <a:lnTo>
                  <a:pt x="738831" y="207935"/>
                </a:lnTo>
                <a:lnTo>
                  <a:pt x="714501" y="168218"/>
                </a:lnTo>
                <a:lnTo>
                  <a:pt x="685773" y="131795"/>
                </a:lnTo>
                <a:lnTo>
                  <a:pt x="653013" y="99036"/>
                </a:lnTo>
                <a:lnTo>
                  <a:pt x="616591" y="70307"/>
                </a:lnTo>
                <a:lnTo>
                  <a:pt x="576873" y="45977"/>
                </a:lnTo>
                <a:lnTo>
                  <a:pt x="534227" y="26414"/>
                </a:lnTo>
                <a:lnTo>
                  <a:pt x="489022" y="11984"/>
                </a:lnTo>
                <a:lnTo>
                  <a:pt x="441625" y="3057"/>
                </a:lnTo>
                <a:lnTo>
                  <a:pt x="392404" y="0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2" name="object 42"/>
          <p:cNvSpPr txBox="1"/>
          <p:nvPr/>
        </p:nvSpPr>
        <p:spPr>
          <a:xfrm>
            <a:off x="7395296" y="3530940"/>
            <a:ext cx="517313" cy="592406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3733" b="1" spc="-293" dirty="0">
                <a:solidFill>
                  <a:srgbClr val="FFFFFF"/>
                </a:solidFill>
                <a:latin typeface="Trebuchet MS"/>
                <a:cs typeface="Trebuchet MS"/>
              </a:rPr>
              <a:t>10</a:t>
            </a:r>
            <a:endParaRPr sz="3733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357059" y="4034875"/>
            <a:ext cx="600287" cy="24286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467" spc="-93" dirty="0">
                <a:solidFill>
                  <a:srgbClr val="FFFFFF"/>
                </a:solidFill>
                <a:latin typeface="Arial"/>
                <a:cs typeface="Arial"/>
              </a:rPr>
              <a:t>баллов</a:t>
            </a:r>
            <a:endParaRPr sz="1467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0882849" y="3424343"/>
            <a:ext cx="1046480" cy="1046480"/>
          </a:xfrm>
          <a:custGeom>
            <a:avLst/>
            <a:gdLst/>
            <a:ahLst/>
            <a:cxnLst/>
            <a:rect l="l" t="t" r="r" b="b"/>
            <a:pathLst>
              <a:path w="784859" h="784860">
                <a:moveTo>
                  <a:pt x="392391" y="0"/>
                </a:moveTo>
                <a:lnTo>
                  <a:pt x="343170" y="3057"/>
                </a:lnTo>
                <a:lnTo>
                  <a:pt x="295774" y="11983"/>
                </a:lnTo>
                <a:lnTo>
                  <a:pt x="250570" y="26412"/>
                </a:lnTo>
                <a:lnTo>
                  <a:pt x="207926" y="45974"/>
                </a:lnTo>
                <a:lnTo>
                  <a:pt x="168209" y="70303"/>
                </a:lnTo>
                <a:lnTo>
                  <a:pt x="131788" y="99030"/>
                </a:lnTo>
                <a:lnTo>
                  <a:pt x="99030" y="131788"/>
                </a:lnTo>
                <a:lnTo>
                  <a:pt x="70303" y="168209"/>
                </a:lnTo>
                <a:lnTo>
                  <a:pt x="45974" y="207926"/>
                </a:lnTo>
                <a:lnTo>
                  <a:pt x="26412" y="250570"/>
                </a:lnTo>
                <a:lnTo>
                  <a:pt x="11983" y="295774"/>
                </a:lnTo>
                <a:lnTo>
                  <a:pt x="3057" y="343170"/>
                </a:lnTo>
                <a:lnTo>
                  <a:pt x="0" y="392391"/>
                </a:lnTo>
                <a:lnTo>
                  <a:pt x="3057" y="441613"/>
                </a:lnTo>
                <a:lnTo>
                  <a:pt x="11983" y="489010"/>
                </a:lnTo>
                <a:lnTo>
                  <a:pt x="26412" y="534215"/>
                </a:lnTo>
                <a:lnTo>
                  <a:pt x="45974" y="576860"/>
                </a:lnTo>
                <a:lnTo>
                  <a:pt x="70303" y="616578"/>
                </a:lnTo>
                <a:lnTo>
                  <a:pt x="99030" y="653000"/>
                </a:lnTo>
                <a:lnTo>
                  <a:pt x="131788" y="685760"/>
                </a:lnTo>
                <a:lnTo>
                  <a:pt x="168209" y="714488"/>
                </a:lnTo>
                <a:lnTo>
                  <a:pt x="207926" y="738818"/>
                </a:lnTo>
                <a:lnTo>
                  <a:pt x="250570" y="758382"/>
                </a:lnTo>
                <a:lnTo>
                  <a:pt x="295774" y="772811"/>
                </a:lnTo>
                <a:lnTo>
                  <a:pt x="343170" y="781739"/>
                </a:lnTo>
                <a:lnTo>
                  <a:pt x="392391" y="784796"/>
                </a:lnTo>
                <a:lnTo>
                  <a:pt x="441615" y="781739"/>
                </a:lnTo>
                <a:lnTo>
                  <a:pt x="489014" y="772811"/>
                </a:lnTo>
                <a:lnTo>
                  <a:pt x="534220" y="758382"/>
                </a:lnTo>
                <a:lnTo>
                  <a:pt x="576866" y="738818"/>
                </a:lnTo>
                <a:lnTo>
                  <a:pt x="616583" y="714488"/>
                </a:lnTo>
                <a:lnTo>
                  <a:pt x="653005" y="685760"/>
                </a:lnTo>
                <a:lnTo>
                  <a:pt x="685764" y="653000"/>
                </a:lnTo>
                <a:lnTo>
                  <a:pt x="714492" y="616578"/>
                </a:lnTo>
                <a:lnTo>
                  <a:pt x="738821" y="576860"/>
                </a:lnTo>
                <a:lnTo>
                  <a:pt x="758383" y="534215"/>
                </a:lnTo>
                <a:lnTo>
                  <a:pt x="772812" y="489010"/>
                </a:lnTo>
                <a:lnTo>
                  <a:pt x="781739" y="441613"/>
                </a:lnTo>
                <a:lnTo>
                  <a:pt x="784796" y="392391"/>
                </a:lnTo>
                <a:lnTo>
                  <a:pt x="781739" y="343170"/>
                </a:lnTo>
                <a:lnTo>
                  <a:pt x="772812" y="295774"/>
                </a:lnTo>
                <a:lnTo>
                  <a:pt x="758383" y="250570"/>
                </a:lnTo>
                <a:lnTo>
                  <a:pt x="738821" y="207926"/>
                </a:lnTo>
                <a:lnTo>
                  <a:pt x="714492" y="168209"/>
                </a:lnTo>
                <a:lnTo>
                  <a:pt x="685764" y="131788"/>
                </a:lnTo>
                <a:lnTo>
                  <a:pt x="653005" y="99030"/>
                </a:lnTo>
                <a:lnTo>
                  <a:pt x="616583" y="70303"/>
                </a:lnTo>
                <a:lnTo>
                  <a:pt x="576866" y="45974"/>
                </a:lnTo>
                <a:lnTo>
                  <a:pt x="534220" y="26412"/>
                </a:lnTo>
                <a:lnTo>
                  <a:pt x="489014" y="11983"/>
                </a:lnTo>
                <a:lnTo>
                  <a:pt x="441615" y="3057"/>
                </a:lnTo>
                <a:lnTo>
                  <a:pt x="392391" y="0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5" name="object 45"/>
          <p:cNvSpPr txBox="1"/>
          <p:nvPr/>
        </p:nvSpPr>
        <p:spPr>
          <a:xfrm>
            <a:off x="11101477" y="3383646"/>
            <a:ext cx="600287" cy="902811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56725" algn="ctr">
              <a:spcBef>
                <a:spcPts val="600"/>
              </a:spcBef>
            </a:pPr>
            <a:r>
              <a:rPr sz="3733" b="1" spc="-293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endParaRPr sz="3733">
              <a:latin typeface="Trebuchet MS"/>
              <a:cs typeface="Trebuchet MS"/>
            </a:endParaRPr>
          </a:p>
          <a:p>
            <a:pPr algn="ctr">
              <a:spcBef>
                <a:spcPts val="187"/>
              </a:spcBef>
            </a:pPr>
            <a:r>
              <a:rPr sz="1467" spc="-93" dirty="0">
                <a:solidFill>
                  <a:srgbClr val="FFFFFF"/>
                </a:solidFill>
                <a:latin typeface="Arial"/>
                <a:cs typeface="Arial"/>
              </a:rPr>
              <a:t>балл</a:t>
            </a:r>
            <a:r>
              <a:rPr sz="1467" spc="-10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67" spc="-8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endParaRPr sz="1467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303709" y="5765921"/>
            <a:ext cx="1046480" cy="1046480"/>
          </a:xfrm>
          <a:custGeom>
            <a:avLst/>
            <a:gdLst/>
            <a:ahLst/>
            <a:cxnLst/>
            <a:rect l="l" t="t" r="r" b="b"/>
            <a:pathLst>
              <a:path w="784860" h="784860">
                <a:moveTo>
                  <a:pt x="392404" y="0"/>
                </a:moveTo>
                <a:lnTo>
                  <a:pt x="343180" y="3057"/>
                </a:lnTo>
                <a:lnTo>
                  <a:pt x="295782" y="11984"/>
                </a:lnTo>
                <a:lnTo>
                  <a:pt x="250576" y="26412"/>
                </a:lnTo>
                <a:lnTo>
                  <a:pt x="207930" y="45975"/>
                </a:lnTo>
                <a:lnTo>
                  <a:pt x="168212" y="70304"/>
                </a:lnTo>
                <a:lnTo>
                  <a:pt x="131790" y="99032"/>
                </a:lnTo>
                <a:lnTo>
                  <a:pt x="99031" y="131791"/>
                </a:lnTo>
                <a:lnTo>
                  <a:pt x="70304" y="168213"/>
                </a:lnTo>
                <a:lnTo>
                  <a:pt x="45975" y="207930"/>
                </a:lnTo>
                <a:lnTo>
                  <a:pt x="26412" y="250575"/>
                </a:lnTo>
                <a:lnTo>
                  <a:pt x="11984" y="295780"/>
                </a:lnTo>
                <a:lnTo>
                  <a:pt x="3057" y="343177"/>
                </a:lnTo>
                <a:lnTo>
                  <a:pt x="0" y="392399"/>
                </a:lnTo>
                <a:lnTo>
                  <a:pt x="3057" y="441621"/>
                </a:lnTo>
                <a:lnTo>
                  <a:pt x="11984" y="489018"/>
                </a:lnTo>
                <a:lnTo>
                  <a:pt x="26412" y="534223"/>
                </a:lnTo>
                <a:lnTo>
                  <a:pt x="45975" y="576868"/>
                </a:lnTo>
                <a:lnTo>
                  <a:pt x="70304" y="616586"/>
                </a:lnTo>
                <a:lnTo>
                  <a:pt x="99031" y="653008"/>
                </a:lnTo>
                <a:lnTo>
                  <a:pt x="131790" y="685767"/>
                </a:lnTo>
                <a:lnTo>
                  <a:pt x="168212" y="714495"/>
                </a:lnTo>
                <a:lnTo>
                  <a:pt x="207930" y="738824"/>
                </a:lnTo>
                <a:lnTo>
                  <a:pt x="250576" y="758387"/>
                </a:lnTo>
                <a:lnTo>
                  <a:pt x="295782" y="772816"/>
                </a:lnTo>
                <a:lnTo>
                  <a:pt x="343180" y="781742"/>
                </a:lnTo>
                <a:lnTo>
                  <a:pt x="392404" y="784800"/>
                </a:lnTo>
                <a:lnTo>
                  <a:pt x="441625" y="781742"/>
                </a:lnTo>
                <a:lnTo>
                  <a:pt x="489021" y="772816"/>
                </a:lnTo>
                <a:lnTo>
                  <a:pt x="534226" y="758387"/>
                </a:lnTo>
                <a:lnTo>
                  <a:pt x="576870" y="738824"/>
                </a:lnTo>
                <a:lnTo>
                  <a:pt x="616586" y="714495"/>
                </a:lnTo>
                <a:lnTo>
                  <a:pt x="653007" y="685767"/>
                </a:lnTo>
                <a:lnTo>
                  <a:pt x="685765" y="653008"/>
                </a:lnTo>
                <a:lnTo>
                  <a:pt x="714493" y="616586"/>
                </a:lnTo>
                <a:lnTo>
                  <a:pt x="738821" y="576868"/>
                </a:lnTo>
                <a:lnTo>
                  <a:pt x="758384" y="534223"/>
                </a:lnTo>
                <a:lnTo>
                  <a:pt x="772812" y="489018"/>
                </a:lnTo>
                <a:lnTo>
                  <a:pt x="781739" y="441621"/>
                </a:lnTo>
                <a:lnTo>
                  <a:pt x="784796" y="392399"/>
                </a:lnTo>
                <a:lnTo>
                  <a:pt x="781739" y="343177"/>
                </a:lnTo>
                <a:lnTo>
                  <a:pt x="772812" y="295780"/>
                </a:lnTo>
                <a:lnTo>
                  <a:pt x="758384" y="250575"/>
                </a:lnTo>
                <a:lnTo>
                  <a:pt x="738821" y="207930"/>
                </a:lnTo>
                <a:lnTo>
                  <a:pt x="714493" y="168213"/>
                </a:lnTo>
                <a:lnTo>
                  <a:pt x="685765" y="131791"/>
                </a:lnTo>
                <a:lnTo>
                  <a:pt x="653007" y="99032"/>
                </a:lnTo>
                <a:lnTo>
                  <a:pt x="616586" y="70304"/>
                </a:lnTo>
                <a:lnTo>
                  <a:pt x="576870" y="45975"/>
                </a:lnTo>
                <a:lnTo>
                  <a:pt x="534226" y="26412"/>
                </a:lnTo>
                <a:lnTo>
                  <a:pt x="489021" y="11984"/>
                </a:lnTo>
                <a:lnTo>
                  <a:pt x="441625" y="3057"/>
                </a:lnTo>
                <a:lnTo>
                  <a:pt x="392404" y="0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7" name="object 47"/>
          <p:cNvSpPr txBox="1"/>
          <p:nvPr/>
        </p:nvSpPr>
        <p:spPr>
          <a:xfrm>
            <a:off x="3563298" y="5847419"/>
            <a:ext cx="452967" cy="34618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867" b="1" spc="-133" dirty="0">
                <a:solidFill>
                  <a:srgbClr val="FFFFFF"/>
                </a:solidFill>
                <a:latin typeface="Trebuchet MS"/>
                <a:cs typeface="Trebuchet MS"/>
              </a:rPr>
              <a:t>от</a:t>
            </a:r>
            <a:r>
              <a:rPr sz="1867" b="1" spc="-22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33" b="1" spc="-167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endParaRPr sz="2133">
              <a:latin typeface="Trebuchet MS"/>
              <a:cs typeface="Trebuchet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490740" y="6172537"/>
            <a:ext cx="597745" cy="34618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600" b="1" spc="-73" dirty="0">
                <a:solidFill>
                  <a:srgbClr val="FFFFFF"/>
                </a:solidFill>
                <a:latin typeface="Trebuchet MS"/>
                <a:cs typeface="Trebuchet MS"/>
              </a:rPr>
              <a:t>до</a:t>
            </a:r>
            <a:r>
              <a:rPr sz="1600" b="1" spc="-18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33" b="1" spc="-173" dirty="0">
                <a:solidFill>
                  <a:srgbClr val="FFFFFF"/>
                </a:solidFill>
                <a:latin typeface="Trebuchet MS"/>
                <a:cs typeface="Trebuchet MS"/>
              </a:rPr>
              <a:t>25</a:t>
            </a:r>
            <a:endParaRPr sz="2133">
              <a:latin typeface="Trebuchet MS"/>
              <a:cs typeface="Trebuchet M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071037" y="5765921"/>
            <a:ext cx="1046480" cy="1046480"/>
          </a:xfrm>
          <a:custGeom>
            <a:avLst/>
            <a:gdLst/>
            <a:ahLst/>
            <a:cxnLst/>
            <a:rect l="l" t="t" r="r" b="b"/>
            <a:pathLst>
              <a:path w="784860" h="784860">
                <a:moveTo>
                  <a:pt x="392404" y="0"/>
                </a:moveTo>
                <a:lnTo>
                  <a:pt x="343180" y="3057"/>
                </a:lnTo>
                <a:lnTo>
                  <a:pt x="295782" y="11984"/>
                </a:lnTo>
                <a:lnTo>
                  <a:pt x="250576" y="26412"/>
                </a:lnTo>
                <a:lnTo>
                  <a:pt x="207930" y="45975"/>
                </a:lnTo>
                <a:lnTo>
                  <a:pt x="168212" y="70304"/>
                </a:lnTo>
                <a:lnTo>
                  <a:pt x="131790" y="99032"/>
                </a:lnTo>
                <a:lnTo>
                  <a:pt x="99031" y="131791"/>
                </a:lnTo>
                <a:lnTo>
                  <a:pt x="70304" y="168213"/>
                </a:lnTo>
                <a:lnTo>
                  <a:pt x="45975" y="207930"/>
                </a:lnTo>
                <a:lnTo>
                  <a:pt x="26412" y="250575"/>
                </a:lnTo>
                <a:lnTo>
                  <a:pt x="11984" y="295780"/>
                </a:lnTo>
                <a:lnTo>
                  <a:pt x="3057" y="343177"/>
                </a:lnTo>
                <a:lnTo>
                  <a:pt x="0" y="392399"/>
                </a:lnTo>
                <a:lnTo>
                  <a:pt x="3057" y="441621"/>
                </a:lnTo>
                <a:lnTo>
                  <a:pt x="11984" y="489018"/>
                </a:lnTo>
                <a:lnTo>
                  <a:pt x="26412" y="534223"/>
                </a:lnTo>
                <a:lnTo>
                  <a:pt x="45975" y="576868"/>
                </a:lnTo>
                <a:lnTo>
                  <a:pt x="70304" y="616586"/>
                </a:lnTo>
                <a:lnTo>
                  <a:pt x="99031" y="653008"/>
                </a:lnTo>
                <a:lnTo>
                  <a:pt x="131790" y="685767"/>
                </a:lnTo>
                <a:lnTo>
                  <a:pt x="168212" y="714495"/>
                </a:lnTo>
                <a:lnTo>
                  <a:pt x="207930" y="738824"/>
                </a:lnTo>
                <a:lnTo>
                  <a:pt x="250576" y="758387"/>
                </a:lnTo>
                <a:lnTo>
                  <a:pt x="295782" y="772816"/>
                </a:lnTo>
                <a:lnTo>
                  <a:pt x="343180" y="781742"/>
                </a:lnTo>
                <a:lnTo>
                  <a:pt x="392404" y="784800"/>
                </a:lnTo>
                <a:lnTo>
                  <a:pt x="441625" y="781742"/>
                </a:lnTo>
                <a:lnTo>
                  <a:pt x="489021" y="772816"/>
                </a:lnTo>
                <a:lnTo>
                  <a:pt x="534226" y="758387"/>
                </a:lnTo>
                <a:lnTo>
                  <a:pt x="576870" y="738824"/>
                </a:lnTo>
                <a:lnTo>
                  <a:pt x="616586" y="714495"/>
                </a:lnTo>
                <a:lnTo>
                  <a:pt x="653007" y="685767"/>
                </a:lnTo>
                <a:lnTo>
                  <a:pt x="685765" y="653008"/>
                </a:lnTo>
                <a:lnTo>
                  <a:pt x="714493" y="616586"/>
                </a:lnTo>
                <a:lnTo>
                  <a:pt x="738821" y="576868"/>
                </a:lnTo>
                <a:lnTo>
                  <a:pt x="758384" y="534223"/>
                </a:lnTo>
                <a:lnTo>
                  <a:pt x="772812" y="489018"/>
                </a:lnTo>
                <a:lnTo>
                  <a:pt x="781739" y="441621"/>
                </a:lnTo>
                <a:lnTo>
                  <a:pt x="784796" y="392399"/>
                </a:lnTo>
                <a:lnTo>
                  <a:pt x="781739" y="343177"/>
                </a:lnTo>
                <a:lnTo>
                  <a:pt x="772812" y="295780"/>
                </a:lnTo>
                <a:lnTo>
                  <a:pt x="758384" y="250575"/>
                </a:lnTo>
                <a:lnTo>
                  <a:pt x="738821" y="207930"/>
                </a:lnTo>
                <a:lnTo>
                  <a:pt x="714493" y="168213"/>
                </a:lnTo>
                <a:lnTo>
                  <a:pt x="685765" y="131791"/>
                </a:lnTo>
                <a:lnTo>
                  <a:pt x="653007" y="99032"/>
                </a:lnTo>
                <a:lnTo>
                  <a:pt x="616586" y="70304"/>
                </a:lnTo>
                <a:lnTo>
                  <a:pt x="576870" y="45975"/>
                </a:lnTo>
                <a:lnTo>
                  <a:pt x="534226" y="26412"/>
                </a:lnTo>
                <a:lnTo>
                  <a:pt x="489021" y="11984"/>
                </a:lnTo>
                <a:lnTo>
                  <a:pt x="441625" y="3057"/>
                </a:lnTo>
                <a:lnTo>
                  <a:pt x="392404" y="0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0" name="object 50"/>
          <p:cNvSpPr txBox="1"/>
          <p:nvPr/>
        </p:nvSpPr>
        <p:spPr>
          <a:xfrm>
            <a:off x="5555673" y="5180921"/>
            <a:ext cx="2299547" cy="134323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364058" algn="just">
              <a:spcBef>
                <a:spcPts val="133"/>
              </a:spcBef>
            </a:pPr>
            <a:r>
              <a:rPr sz="1467" spc="-47" dirty="0">
                <a:latin typeface="Arial"/>
                <a:cs typeface="Arial"/>
              </a:rPr>
              <a:t>Методика </a:t>
            </a:r>
            <a:r>
              <a:rPr sz="1467" spc="-40" dirty="0">
                <a:latin typeface="Arial"/>
                <a:cs typeface="Arial"/>
              </a:rPr>
              <a:t>по </a:t>
            </a:r>
            <a:r>
              <a:rPr sz="1467" spc="-67" dirty="0">
                <a:latin typeface="Arial"/>
                <a:cs typeface="Arial"/>
              </a:rPr>
              <a:t>переводу  </a:t>
            </a:r>
            <a:r>
              <a:rPr sz="1467" spc="-60" dirty="0">
                <a:latin typeface="Arial"/>
                <a:cs typeface="Arial"/>
              </a:rPr>
              <a:t>справки </a:t>
            </a:r>
            <a:r>
              <a:rPr sz="1467" spc="-87" dirty="0">
                <a:latin typeface="Arial"/>
                <a:cs typeface="Arial"/>
              </a:rPr>
              <a:t>работодателя </a:t>
            </a:r>
            <a:r>
              <a:rPr sz="1467" spc="-80" dirty="0">
                <a:latin typeface="Arial"/>
                <a:cs typeface="Arial"/>
              </a:rPr>
              <a:t>в  </a:t>
            </a:r>
            <a:r>
              <a:rPr sz="1467" spc="-100" dirty="0">
                <a:latin typeface="Arial"/>
                <a:cs typeface="Arial"/>
              </a:rPr>
              <a:t>баллы</a:t>
            </a:r>
            <a:endParaRPr sz="1467">
              <a:latin typeface="Arial"/>
              <a:cs typeface="Arial"/>
            </a:endParaRPr>
          </a:p>
          <a:p>
            <a:pPr marR="78738" algn="r">
              <a:lnSpc>
                <a:spcPts val="2533"/>
              </a:lnSpc>
            </a:pPr>
            <a:r>
              <a:rPr sz="1867" b="1" spc="-133" dirty="0">
                <a:solidFill>
                  <a:srgbClr val="FFFFFF"/>
                </a:solidFill>
                <a:latin typeface="Trebuchet MS"/>
                <a:cs typeface="Trebuchet MS"/>
              </a:rPr>
              <a:t>от</a:t>
            </a:r>
            <a:r>
              <a:rPr sz="1867" b="1" spc="-26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33" b="1" spc="-167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endParaRPr sz="2133">
              <a:latin typeface="Trebuchet MS"/>
              <a:cs typeface="Trebuchet MS"/>
            </a:endParaRPr>
          </a:p>
          <a:p>
            <a:pPr marR="6773" algn="r"/>
            <a:r>
              <a:rPr sz="1600" b="1" spc="-73" dirty="0">
                <a:solidFill>
                  <a:srgbClr val="FFFFFF"/>
                </a:solidFill>
                <a:latin typeface="Trebuchet MS"/>
                <a:cs typeface="Trebuchet MS"/>
              </a:rPr>
              <a:t>до</a:t>
            </a:r>
            <a:r>
              <a:rPr sz="1600" b="1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33" b="1" spc="-173" dirty="0">
                <a:solidFill>
                  <a:srgbClr val="FFFFFF"/>
                </a:solidFill>
                <a:latin typeface="Trebuchet MS"/>
                <a:cs typeface="Trebuchet MS"/>
              </a:rPr>
              <a:t>10</a:t>
            </a:r>
            <a:endParaRPr sz="2133">
              <a:latin typeface="Trebuchet MS"/>
              <a:cs typeface="Trebuchet M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753021" y="5765921"/>
            <a:ext cx="1046480" cy="1046480"/>
          </a:xfrm>
          <a:custGeom>
            <a:avLst/>
            <a:gdLst/>
            <a:ahLst/>
            <a:cxnLst/>
            <a:rect l="l" t="t" r="r" b="b"/>
            <a:pathLst>
              <a:path w="784859" h="784860">
                <a:moveTo>
                  <a:pt x="392404" y="0"/>
                </a:moveTo>
                <a:lnTo>
                  <a:pt x="343180" y="3057"/>
                </a:lnTo>
                <a:lnTo>
                  <a:pt x="295782" y="11984"/>
                </a:lnTo>
                <a:lnTo>
                  <a:pt x="250576" y="26412"/>
                </a:lnTo>
                <a:lnTo>
                  <a:pt x="207930" y="45975"/>
                </a:lnTo>
                <a:lnTo>
                  <a:pt x="168212" y="70304"/>
                </a:lnTo>
                <a:lnTo>
                  <a:pt x="131790" y="99032"/>
                </a:lnTo>
                <a:lnTo>
                  <a:pt x="99031" y="131791"/>
                </a:lnTo>
                <a:lnTo>
                  <a:pt x="70304" y="168213"/>
                </a:lnTo>
                <a:lnTo>
                  <a:pt x="45975" y="207930"/>
                </a:lnTo>
                <a:lnTo>
                  <a:pt x="26412" y="250575"/>
                </a:lnTo>
                <a:lnTo>
                  <a:pt x="11984" y="295780"/>
                </a:lnTo>
                <a:lnTo>
                  <a:pt x="3057" y="343177"/>
                </a:lnTo>
                <a:lnTo>
                  <a:pt x="0" y="392399"/>
                </a:lnTo>
                <a:lnTo>
                  <a:pt x="3057" y="441621"/>
                </a:lnTo>
                <a:lnTo>
                  <a:pt x="11984" y="489018"/>
                </a:lnTo>
                <a:lnTo>
                  <a:pt x="26412" y="534223"/>
                </a:lnTo>
                <a:lnTo>
                  <a:pt x="45975" y="576868"/>
                </a:lnTo>
                <a:lnTo>
                  <a:pt x="70304" y="616586"/>
                </a:lnTo>
                <a:lnTo>
                  <a:pt x="99031" y="653008"/>
                </a:lnTo>
                <a:lnTo>
                  <a:pt x="131790" y="685767"/>
                </a:lnTo>
                <a:lnTo>
                  <a:pt x="168212" y="714495"/>
                </a:lnTo>
                <a:lnTo>
                  <a:pt x="207930" y="738824"/>
                </a:lnTo>
                <a:lnTo>
                  <a:pt x="250576" y="758387"/>
                </a:lnTo>
                <a:lnTo>
                  <a:pt x="295782" y="772816"/>
                </a:lnTo>
                <a:lnTo>
                  <a:pt x="343180" y="781742"/>
                </a:lnTo>
                <a:lnTo>
                  <a:pt x="392404" y="784800"/>
                </a:lnTo>
                <a:lnTo>
                  <a:pt x="441625" y="781742"/>
                </a:lnTo>
                <a:lnTo>
                  <a:pt x="489021" y="772816"/>
                </a:lnTo>
                <a:lnTo>
                  <a:pt x="534226" y="758387"/>
                </a:lnTo>
                <a:lnTo>
                  <a:pt x="576870" y="738824"/>
                </a:lnTo>
                <a:lnTo>
                  <a:pt x="616586" y="714495"/>
                </a:lnTo>
                <a:lnTo>
                  <a:pt x="653007" y="685767"/>
                </a:lnTo>
                <a:lnTo>
                  <a:pt x="685765" y="653008"/>
                </a:lnTo>
                <a:lnTo>
                  <a:pt x="714493" y="616586"/>
                </a:lnTo>
                <a:lnTo>
                  <a:pt x="738821" y="576868"/>
                </a:lnTo>
                <a:lnTo>
                  <a:pt x="758384" y="534223"/>
                </a:lnTo>
                <a:lnTo>
                  <a:pt x="772812" y="489018"/>
                </a:lnTo>
                <a:lnTo>
                  <a:pt x="781739" y="441621"/>
                </a:lnTo>
                <a:lnTo>
                  <a:pt x="784796" y="392399"/>
                </a:lnTo>
                <a:lnTo>
                  <a:pt x="781739" y="343177"/>
                </a:lnTo>
                <a:lnTo>
                  <a:pt x="772812" y="295780"/>
                </a:lnTo>
                <a:lnTo>
                  <a:pt x="758384" y="250575"/>
                </a:lnTo>
                <a:lnTo>
                  <a:pt x="738821" y="207930"/>
                </a:lnTo>
                <a:lnTo>
                  <a:pt x="714493" y="168213"/>
                </a:lnTo>
                <a:lnTo>
                  <a:pt x="685765" y="131791"/>
                </a:lnTo>
                <a:lnTo>
                  <a:pt x="653007" y="99032"/>
                </a:lnTo>
                <a:lnTo>
                  <a:pt x="616586" y="70304"/>
                </a:lnTo>
                <a:lnTo>
                  <a:pt x="576870" y="45975"/>
                </a:lnTo>
                <a:lnTo>
                  <a:pt x="534226" y="26412"/>
                </a:lnTo>
                <a:lnTo>
                  <a:pt x="489021" y="11984"/>
                </a:lnTo>
                <a:lnTo>
                  <a:pt x="441625" y="3057"/>
                </a:lnTo>
                <a:lnTo>
                  <a:pt x="392404" y="0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2" name="object 52"/>
          <p:cNvSpPr txBox="1"/>
          <p:nvPr/>
        </p:nvSpPr>
        <p:spPr>
          <a:xfrm>
            <a:off x="9343627" y="5290652"/>
            <a:ext cx="2125133" cy="12405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409776">
              <a:spcBef>
                <a:spcPts val="133"/>
              </a:spcBef>
            </a:pPr>
            <a:r>
              <a:rPr sz="1467" spc="-47" dirty="0">
                <a:latin typeface="Arial"/>
                <a:cs typeface="Arial"/>
              </a:rPr>
              <a:t>Методика </a:t>
            </a:r>
            <a:r>
              <a:rPr sz="1467" spc="-40" dirty="0">
                <a:latin typeface="Arial"/>
                <a:cs typeface="Arial"/>
              </a:rPr>
              <a:t>по </a:t>
            </a:r>
            <a:r>
              <a:rPr sz="1467" spc="-87" dirty="0">
                <a:latin typeface="Arial"/>
                <a:cs typeface="Arial"/>
              </a:rPr>
              <a:t>учету  </a:t>
            </a:r>
            <a:r>
              <a:rPr sz="1467" spc="-47" dirty="0">
                <a:latin typeface="Arial"/>
                <a:cs typeface="Arial"/>
              </a:rPr>
              <a:t>мнения</a:t>
            </a:r>
            <a:r>
              <a:rPr sz="1467" spc="-152" dirty="0">
                <a:latin typeface="Arial"/>
                <a:cs typeface="Arial"/>
              </a:rPr>
              <a:t> </a:t>
            </a:r>
            <a:r>
              <a:rPr sz="1467" spc="-47" dirty="0">
                <a:latin typeface="Arial"/>
                <a:cs typeface="Arial"/>
              </a:rPr>
              <a:t>выпускников</a:t>
            </a:r>
            <a:endParaRPr sz="1467">
              <a:latin typeface="Arial"/>
              <a:cs typeface="Arial"/>
            </a:endParaRPr>
          </a:p>
          <a:p>
            <a:pPr marR="10160" algn="r">
              <a:spcBef>
                <a:spcPts val="873"/>
              </a:spcBef>
            </a:pPr>
            <a:r>
              <a:rPr sz="1867" b="1" spc="-133" dirty="0">
                <a:solidFill>
                  <a:srgbClr val="FFFFFF"/>
                </a:solidFill>
                <a:latin typeface="Trebuchet MS"/>
                <a:cs typeface="Trebuchet MS"/>
              </a:rPr>
              <a:t>от</a:t>
            </a:r>
            <a:r>
              <a:rPr sz="1867" b="1" spc="-26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33" b="1" spc="-167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2133">
              <a:latin typeface="Trebuchet MS"/>
              <a:cs typeface="Trebuchet MS"/>
            </a:endParaRPr>
          </a:p>
          <a:p>
            <a:pPr marR="6773" algn="r"/>
            <a:r>
              <a:rPr sz="1600" b="1" spc="-73" dirty="0">
                <a:solidFill>
                  <a:srgbClr val="FFFFFF"/>
                </a:solidFill>
                <a:latin typeface="Trebuchet MS"/>
                <a:cs typeface="Trebuchet MS"/>
              </a:rPr>
              <a:t>до</a:t>
            </a:r>
            <a:r>
              <a:rPr sz="1600" b="1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33" b="1" spc="-167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endParaRPr sz="2133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8895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-714404"/>
            <a:ext cx="11596727" cy="65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70668"/>
            <a:ext cx="11305256" cy="1143000"/>
          </a:xfrm>
        </p:spPr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Педагогическая аттестация 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2018/2019 учебном году </a:t>
            </a:r>
            <a:endParaRPr lang="ru-RU" alt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749288"/>
              </p:ext>
            </p:extLst>
          </p:nvPr>
        </p:nvGraphicFramePr>
        <p:xfrm>
          <a:off x="623392" y="1284342"/>
          <a:ext cx="10959008" cy="5311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2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4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4219">
                <a:tc gridSpan="3">
                  <a:txBody>
                    <a:bodyPr/>
                    <a:lstStyle/>
                    <a:p>
                      <a:pPr algn="ctr"/>
                      <a:r>
                        <a:rPr lang="ru-RU" sz="3200" b="1" i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Периоды проведения аттестации</a:t>
                      </a:r>
                    </a:p>
                  </a:txBody>
                  <a:tcPr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i="1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268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2018 год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2019 год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Мероприятия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3964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effectLst/>
                        </a:rPr>
                        <a:t>Приём заявлений 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861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effectLst/>
                        </a:rPr>
                        <a:t>проведение тестирования, экспертиза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689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март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effectLst/>
                        </a:rPr>
                        <a:t>Проведение заседаний аттестационной комиссии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5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84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Подача заявления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9521" y="1600204"/>
            <a:ext cx="11358643" cy="4686316"/>
          </a:xfrm>
        </p:spPr>
        <p:txBody>
          <a:bodyPr>
            <a:normAutofit fontScale="850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Отмечается </a:t>
            </a:r>
            <a:r>
              <a:rPr lang="ru-RU" dirty="0" smtClean="0">
                <a:solidFill>
                  <a:srgbClr val="C00000"/>
                </a:solidFill>
              </a:rPr>
              <a:t>некачественная работа кураторов </a:t>
            </a:r>
            <a:r>
              <a:rPr lang="ru-RU" dirty="0" smtClean="0"/>
              <a:t>аттестации Агрызского, Аксубаевского, Актанышского, </a:t>
            </a:r>
            <a:r>
              <a:rPr lang="ru-RU" dirty="0" smtClean="0">
                <a:solidFill>
                  <a:srgbClr val="002060"/>
                </a:solidFill>
              </a:rPr>
              <a:t>Арского</a:t>
            </a:r>
            <a:r>
              <a:rPr lang="ru-RU" dirty="0">
                <a:solidFill>
                  <a:srgbClr val="002060"/>
                </a:solidFill>
              </a:rPr>
              <a:t>, Альметьевского</a:t>
            </a:r>
            <a:r>
              <a:rPr lang="ru-RU" dirty="0" smtClean="0">
                <a:solidFill>
                  <a:srgbClr val="002060"/>
                </a:solidFill>
              </a:rPr>
              <a:t>, Бавлинского, Елабужского, Зеленодольского, Лаишевского,  Лениногорского, Мамадышского,Менделеевского,  Нижнекамского, Нурлатского, Пестречинского, Сармановского,  </a:t>
            </a:r>
            <a:r>
              <a:rPr lang="ru-RU" dirty="0">
                <a:solidFill>
                  <a:srgbClr val="002060"/>
                </a:solidFill>
              </a:rPr>
              <a:t>Тетюшского, </a:t>
            </a:r>
            <a:r>
              <a:rPr lang="ru-RU" dirty="0" smtClean="0">
                <a:solidFill>
                  <a:srgbClr val="002060"/>
                </a:solidFill>
              </a:rPr>
              <a:t>Черемшанского муниципальных </a:t>
            </a:r>
            <a:r>
              <a:rPr lang="ru-RU" dirty="0">
                <a:solidFill>
                  <a:srgbClr val="002060"/>
                </a:solidFill>
              </a:rPr>
              <a:t>районов, а </a:t>
            </a:r>
            <a:r>
              <a:rPr lang="ru-RU" dirty="0" smtClean="0">
                <a:solidFill>
                  <a:srgbClr val="002060"/>
                </a:solidFill>
              </a:rPr>
              <a:t>также города Набережные Челны 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C00000"/>
                </a:solidFill>
              </a:rPr>
              <a:t>Причины:</a:t>
            </a:r>
            <a:r>
              <a:rPr lang="ru-RU" dirty="0" smtClean="0">
                <a:solidFill>
                  <a:srgbClr val="002060"/>
                </a:solidFill>
              </a:rPr>
              <a:t> своевременная недоработка системы ЦИТ РТ для тестирования (доступ к аттестационным тестам во время курсов ПК, незагруженность определенных тестов) 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</a:rPr>
              <a:t>Недобросовестно проверяются кураторами пакеты документов аттестуемых, </a:t>
            </a:r>
            <a:r>
              <a:rPr lang="ru-RU" dirty="0">
                <a:solidFill>
                  <a:srgbClr val="002060"/>
                </a:solidFill>
              </a:rPr>
              <a:t>приходится </a:t>
            </a:r>
            <a:r>
              <a:rPr lang="ru-RU" dirty="0" smtClean="0">
                <a:solidFill>
                  <a:srgbClr val="002060"/>
                </a:solidFill>
              </a:rPr>
              <a:t>повторно открывать пакеты для тестирования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3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84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077200" y="6356379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236663" y="174260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9456" y="381890"/>
            <a:ext cx="101939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Проведение экспертизы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37</a:t>
            </a:fld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724495" y="1151331"/>
            <a:ext cx="10225136" cy="4797949"/>
            <a:chOff x="4665244" y="1710257"/>
            <a:chExt cx="4217287" cy="2290249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335647" y="1710257"/>
              <a:ext cx="3546884" cy="168885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solidFill>
                    <a:srgbClr val="0070C0"/>
                  </a:solidFill>
                </a:rPr>
                <a:t>с </a:t>
              </a:r>
              <a:r>
                <a:rPr lang="ru-RU" sz="3200" b="1" dirty="0" smtClean="0">
                  <a:solidFill>
                    <a:srgbClr val="0070C0"/>
                  </a:solidFill>
                </a:rPr>
                <a:t>20 </a:t>
              </a:r>
              <a:r>
                <a:rPr lang="ru-RU" sz="3200" b="1" dirty="0">
                  <a:solidFill>
                    <a:srgbClr val="0070C0"/>
                  </a:solidFill>
                </a:rPr>
                <a:t>ноября по 30 </a:t>
              </a:r>
              <a:r>
                <a:rPr lang="ru-RU" sz="3200" b="1" dirty="0" smtClean="0">
                  <a:solidFill>
                    <a:srgbClr val="0070C0"/>
                  </a:solidFill>
                </a:rPr>
                <a:t>ноября 2018 года</a:t>
              </a:r>
            </a:p>
            <a:p>
              <a:pPr algn="ctr"/>
              <a:r>
                <a:rPr lang="ru-RU" sz="2000" b="1" dirty="0">
                  <a:solidFill>
                    <a:srgbClr val="FF0000"/>
                  </a:solidFill>
                </a:rPr>
                <a:t>Ошибки</a:t>
              </a:r>
              <a:r>
                <a:rPr lang="ru-RU" sz="2000" b="1" dirty="0">
                  <a:solidFill>
                    <a:srgbClr val="0070C0"/>
                  </a:solidFill>
                </a:rPr>
                <a:t> методистов по аттестации: своевременно, до начала периода аттестации не проверяются составы </a:t>
              </a:r>
              <a:r>
                <a:rPr lang="ru-RU" sz="2000" b="1" dirty="0" smtClean="0">
                  <a:solidFill>
                    <a:srgbClr val="0070C0"/>
                  </a:solidFill>
                </a:rPr>
                <a:t>экспертов </a:t>
              </a:r>
              <a:r>
                <a:rPr lang="ru-RU" sz="2000" b="1" dirty="0">
                  <a:solidFill>
                    <a:srgbClr val="0070C0"/>
                  </a:solidFill>
                </a:rPr>
                <a:t>по всем должностям, не правильно оформляют наименование должностей </a:t>
              </a:r>
              <a:r>
                <a:rPr lang="ru-RU" sz="2000" b="1" dirty="0" smtClean="0">
                  <a:solidFill>
                    <a:srgbClr val="0070C0"/>
                  </a:solidFill>
                </a:rPr>
                <a:t>педагогов.</a:t>
              </a:r>
              <a:endParaRPr lang="ru-RU" sz="2000" b="1" dirty="0">
                <a:solidFill>
                  <a:srgbClr val="0070C0"/>
                </a:solidFill>
              </a:endParaRPr>
            </a:p>
            <a:p>
              <a:pPr algn="ctr"/>
              <a:r>
                <a:rPr lang="ru-RU" sz="2000" b="1" dirty="0">
                  <a:solidFill>
                    <a:srgbClr val="FF0000"/>
                  </a:solidFill>
                </a:rPr>
                <a:t>На 27.11.2018 года </a:t>
              </a:r>
              <a:r>
                <a:rPr lang="ru-RU" sz="2000" b="1" dirty="0">
                  <a:solidFill>
                    <a:srgbClr val="0070C0"/>
                  </a:solidFill>
                </a:rPr>
                <a:t>система не может  прикрепить </a:t>
              </a:r>
              <a:r>
                <a:rPr lang="ru-RU" sz="2000" b="1" dirty="0">
                  <a:solidFill>
                    <a:srgbClr val="FF0000"/>
                  </a:solidFill>
                </a:rPr>
                <a:t>329</a:t>
              </a:r>
              <a:r>
                <a:rPr lang="ru-RU" sz="2000" b="1" dirty="0">
                  <a:solidFill>
                    <a:srgbClr val="0070C0"/>
                  </a:solidFill>
                </a:rPr>
                <a:t> пакетов аттестуемых экспертам</a:t>
              </a:r>
              <a:r>
                <a:rPr lang="ru-RU" sz="1600" b="1" dirty="0">
                  <a:solidFill>
                    <a:srgbClr val="0070C0"/>
                  </a:solidFill>
                </a:rPr>
                <a:t>. </a:t>
              </a: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4665244" y="1710257"/>
              <a:ext cx="4204435" cy="2290249"/>
              <a:chOff x="4652392" y="1658723"/>
              <a:chExt cx="4024064" cy="1266221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5292080" y="2658894"/>
                <a:ext cx="3384376" cy="266050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3600" b="1" dirty="0">
                    <a:solidFill>
                      <a:srgbClr val="0070C0"/>
                    </a:solidFill>
                  </a:rPr>
                  <a:t>с 1 февраля по </a:t>
                </a:r>
                <a:r>
                  <a:rPr lang="ru-RU" sz="3600" b="1" dirty="0" smtClean="0">
                    <a:solidFill>
                      <a:srgbClr val="0070C0"/>
                    </a:solidFill>
                  </a:rPr>
                  <a:t>28 февраля 2019 года</a:t>
                </a:r>
                <a:endParaRPr lang="ru-RU" sz="3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4652392" y="1658723"/>
                <a:ext cx="639688" cy="1266221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3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2</a:t>
                </a:r>
              </a:p>
              <a:p>
                <a:pPr algn="ctr"/>
                <a:r>
                  <a:rPr lang="ru-RU" sz="3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этап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815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84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077200" y="6356379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0256" y="1385041"/>
            <a:ext cx="8223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775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7488" y="219414"/>
            <a:ext cx="9649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Экспертиза проводится в новом </a:t>
            </a:r>
            <a:r>
              <a:rPr lang="ru-RU" alt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режиме – очно и в электронной </a:t>
            </a:r>
            <a:r>
              <a:rPr lang="ru-RU" alt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системе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73825409"/>
              </p:ext>
            </p:extLst>
          </p:nvPr>
        </p:nvGraphicFramePr>
        <p:xfrm>
          <a:off x="839416" y="2132856"/>
          <a:ext cx="10441160" cy="405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487488" y="1487016"/>
            <a:ext cx="73967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27.11.2018 </a:t>
            </a:r>
            <a:r>
              <a:rPr lang="ru-RU" altLang="ru-RU" b="1" u="sng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г. направлено </a:t>
            </a:r>
            <a:r>
              <a:rPr lang="ru-RU" altLang="ru-RU" b="1" u="sng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38</a:t>
            </a:r>
            <a:r>
              <a:rPr lang="ru-RU" altLang="ru-RU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пакетов внутреннему эксперту, 993- внешнему эксперту</a:t>
            </a:r>
            <a:endParaRPr lang="ru-RU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97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991"/>
            <a:ext cx="122084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077200" y="6356379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236663" y="174260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17" name="Прямоугольник 7"/>
          <p:cNvSpPr/>
          <p:nvPr/>
        </p:nvSpPr>
        <p:spPr>
          <a:xfrm>
            <a:off x="1199456" y="381892"/>
            <a:ext cx="101939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Проведение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заседаний экспертной комиссии по муниципальным районам для представления предложений в АК МОиН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grpSp>
        <p:nvGrpSpPr>
          <p:cNvPr id="18" name="Группа 9"/>
          <p:cNvGrpSpPr/>
          <p:nvPr/>
        </p:nvGrpSpPr>
        <p:grpSpPr>
          <a:xfrm>
            <a:off x="666718" y="2500306"/>
            <a:ext cx="10819831" cy="3657840"/>
            <a:chOff x="4431783" y="2262723"/>
            <a:chExt cx="4459681" cy="1776782"/>
          </a:xfrm>
        </p:grpSpPr>
        <p:sp>
          <p:nvSpPr>
            <p:cNvPr id="19" name="Скругленный прямоугольник 21"/>
            <p:cNvSpPr/>
            <p:nvPr/>
          </p:nvSpPr>
          <p:spPr>
            <a:xfrm>
              <a:off x="5344580" y="2262723"/>
              <a:ext cx="3546884" cy="1118065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600" b="1" dirty="0" smtClean="0">
                  <a:solidFill>
                    <a:srgbClr val="0070C0"/>
                  </a:solidFill>
                </a:rPr>
                <a:t>с 17 декабря по 22 декабря 2018 года</a:t>
              </a:r>
              <a:endParaRPr lang="ru-RU" sz="3600" b="1" dirty="0">
                <a:solidFill>
                  <a:srgbClr val="0070C0"/>
                </a:solidFill>
              </a:endParaRPr>
            </a:p>
          </p:txBody>
        </p:sp>
        <p:grpSp>
          <p:nvGrpSpPr>
            <p:cNvPr id="22" name="Группа 15"/>
            <p:cNvGrpSpPr/>
            <p:nvPr/>
          </p:nvGrpSpPr>
          <p:grpSpPr>
            <a:xfrm>
              <a:off x="4431783" y="2582074"/>
              <a:ext cx="4437897" cy="1457431"/>
              <a:chOff x="4428946" y="2140729"/>
              <a:chExt cx="4247510" cy="805777"/>
            </a:xfrm>
          </p:grpSpPr>
          <p:sp>
            <p:nvSpPr>
              <p:cNvPr id="23" name="Скругленный прямоугольник 19"/>
              <p:cNvSpPr/>
              <p:nvPr/>
            </p:nvSpPr>
            <p:spPr>
              <a:xfrm>
                <a:off x="5302584" y="2618226"/>
                <a:ext cx="3373872" cy="306718"/>
              </a:xfrm>
              <a:prstGeom prst="roundRect">
                <a:avLst>
                  <a:gd name="adj" fmla="val 27065"/>
                </a:avLst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3600" b="1" dirty="0" smtClean="0">
                    <a:solidFill>
                      <a:srgbClr val="0070C0"/>
                    </a:solidFill>
                  </a:rPr>
                  <a:t>с 18 марта по 23 марта 2019 года</a:t>
                </a:r>
                <a:endParaRPr lang="ru-RU" sz="3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4" name="Скругленный прямоугольник 20"/>
              <p:cNvSpPr/>
              <p:nvPr/>
            </p:nvSpPr>
            <p:spPr>
              <a:xfrm>
                <a:off x="4428946" y="2140729"/>
                <a:ext cx="639688" cy="805777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32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3</a:t>
                </a:r>
                <a:endParaRPr lang="ru-RU" sz="3200" b="1" dirty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  <a:p>
                <a:pPr algn="ctr"/>
                <a:r>
                  <a:rPr lang="ru-RU" sz="32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этап</a:t>
                </a:r>
                <a:endParaRPr lang="ru-RU" sz="3200" b="1" dirty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407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7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19" y="138113"/>
            <a:ext cx="1151180" cy="84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" y="6429396"/>
            <a:ext cx="12230300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3774" y="-9893"/>
            <a:ext cx="110954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300" b="1" i="1" kern="0" dirty="0">
                <a:solidFill>
                  <a:srgbClr val="002060"/>
                </a:solidFill>
              </a:rPr>
              <a:t>Основные задачи проведения аттестации</a:t>
            </a:r>
            <a:r>
              <a:rPr lang="ru-RU" altLang="ru-RU" sz="3300" b="1" i="1" kern="0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2960" y="1146230"/>
            <a:ext cx="10945216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buFont typeface="Wingdings" panose="05000000000000000000" pitchFamily="2" charset="2"/>
              <a:buChar char="§"/>
            </a:pPr>
            <a:r>
              <a:rPr lang="ru-RU" sz="2150" dirty="0" smtClean="0">
                <a:solidFill>
                  <a:srgbClr val="002060"/>
                </a:solidFill>
              </a:rPr>
              <a:t>стимулирование повышения уровня квалификации педагогических кадров, их профессионального и личностного роста;</a:t>
            </a:r>
          </a:p>
          <a:p>
            <a:pPr indent="355600" algn="just">
              <a:buFont typeface="Wingdings" panose="05000000000000000000" pitchFamily="2" charset="2"/>
              <a:buChar char="§"/>
            </a:pPr>
            <a:r>
              <a:rPr lang="ru-RU" sz="2150" dirty="0" smtClean="0">
                <a:solidFill>
                  <a:srgbClr val="002060"/>
                </a:solidFill>
              </a:rPr>
              <a:t> определение необходимости повышения квалификации педагогических кадров;</a:t>
            </a:r>
          </a:p>
          <a:p>
            <a:pPr indent="355600" algn="just">
              <a:buFont typeface="Wingdings" panose="05000000000000000000" pitchFamily="2" charset="2"/>
              <a:buChar char="§"/>
            </a:pPr>
            <a:r>
              <a:rPr lang="ru-RU" sz="2150" dirty="0" smtClean="0">
                <a:solidFill>
                  <a:srgbClr val="002060"/>
                </a:solidFill>
              </a:rPr>
              <a:t> повышение эффективности и качества педагогической деятельности;</a:t>
            </a:r>
          </a:p>
          <a:p>
            <a:pPr indent="355600" algn="just">
              <a:buFont typeface="Wingdings" panose="05000000000000000000" pitchFamily="2" charset="2"/>
              <a:buChar char="§"/>
            </a:pPr>
            <a:r>
              <a:rPr lang="ru-RU" sz="2150" dirty="0" smtClean="0">
                <a:solidFill>
                  <a:srgbClr val="002060"/>
                </a:solidFill>
              </a:rPr>
              <a:t> выявление перспектив использования потенциальных возможностей педагогических работников;</a:t>
            </a:r>
          </a:p>
          <a:p>
            <a:pPr indent="355600" algn="just">
              <a:buFont typeface="Wingdings" panose="05000000000000000000" pitchFamily="2" charset="2"/>
              <a:buChar char="§"/>
            </a:pPr>
            <a:r>
              <a:rPr lang="ru-RU" sz="2150" dirty="0" smtClean="0">
                <a:solidFill>
                  <a:srgbClr val="002060"/>
                </a:solidFill>
              </a:rPr>
              <a:t>учёт </a:t>
            </a:r>
            <a:r>
              <a:rPr lang="ru-RU" sz="2150" dirty="0">
                <a:solidFill>
                  <a:srgbClr val="002060"/>
                </a:solidFill>
              </a:rPr>
              <a:t>требований федеральных государственных образовательных стандартов к кадровым условиям реализации образовательных программ при формировании кадрового состава организаций;</a:t>
            </a:r>
          </a:p>
          <a:p>
            <a:pPr indent="355600" algn="just">
              <a:buFont typeface="Wingdings" panose="05000000000000000000" pitchFamily="2" charset="2"/>
              <a:buChar char="§"/>
            </a:pPr>
            <a:r>
              <a:rPr lang="ru-RU" sz="2150" dirty="0" smtClean="0">
                <a:solidFill>
                  <a:srgbClr val="002060"/>
                </a:solidFill>
              </a:rPr>
              <a:t>обеспечение </a:t>
            </a:r>
            <a:r>
              <a:rPr lang="ru-RU" sz="2150" dirty="0">
                <a:solidFill>
                  <a:srgbClr val="002060"/>
                </a:solidFill>
              </a:rPr>
              <a:t>дифференциации размеров оплаты труда педагогических работников с </a:t>
            </a:r>
            <a:r>
              <a:rPr lang="ru-RU" sz="2150" dirty="0" smtClean="0">
                <a:solidFill>
                  <a:srgbClr val="002060"/>
                </a:solidFill>
              </a:rPr>
              <a:t>учётом установленных квалификационных категорий (материальное стимулирование).</a:t>
            </a:r>
            <a:endParaRPr lang="ru-RU" sz="2150" dirty="0">
              <a:solidFill>
                <a:srgbClr val="002060"/>
              </a:solidFill>
            </a:endParaRPr>
          </a:p>
          <a:p>
            <a:pPr marL="342900" indent="-342900" algn="just"/>
            <a:endParaRPr lang="ru-RU" sz="2400" dirty="0" smtClean="0">
              <a:solidFill>
                <a:srgbClr val="002060"/>
              </a:solidFill>
            </a:endParaRPr>
          </a:p>
          <a:p>
            <a:endParaRPr lang="ru-RU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9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42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991"/>
            <a:ext cx="122084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077200" y="6356379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236663" y="174260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17" name="Прямоугольник 7"/>
          <p:cNvSpPr/>
          <p:nvPr/>
        </p:nvSpPr>
        <p:spPr>
          <a:xfrm>
            <a:off x="1199456" y="381892"/>
            <a:ext cx="101939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Проведение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заседаний экспертной комиссии по муниципальным районам для рассмотрения пакета документов на установление первой квалификационной категории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grpSp>
        <p:nvGrpSpPr>
          <p:cNvPr id="18" name="Группа 9"/>
          <p:cNvGrpSpPr/>
          <p:nvPr/>
        </p:nvGrpSpPr>
        <p:grpSpPr>
          <a:xfrm>
            <a:off x="666718" y="2500306"/>
            <a:ext cx="10819831" cy="3657840"/>
            <a:chOff x="4431783" y="2262723"/>
            <a:chExt cx="4459681" cy="1776782"/>
          </a:xfrm>
        </p:grpSpPr>
        <p:sp>
          <p:nvSpPr>
            <p:cNvPr id="19" name="Скругленный прямоугольник 21"/>
            <p:cNvSpPr/>
            <p:nvPr/>
          </p:nvSpPr>
          <p:spPr>
            <a:xfrm>
              <a:off x="5344580" y="2262723"/>
              <a:ext cx="3546884" cy="1118065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600" b="1" dirty="0" smtClean="0">
                  <a:solidFill>
                    <a:srgbClr val="0070C0"/>
                  </a:solidFill>
                </a:rPr>
                <a:t>Согласно заявлению педагогов (очно или заочно)</a:t>
              </a:r>
              <a:endParaRPr lang="ru-RU" sz="3600" b="1" dirty="0">
                <a:solidFill>
                  <a:srgbClr val="0070C0"/>
                </a:solidFill>
              </a:endParaRPr>
            </a:p>
          </p:txBody>
        </p:sp>
        <p:grpSp>
          <p:nvGrpSpPr>
            <p:cNvPr id="22" name="Группа 15"/>
            <p:cNvGrpSpPr/>
            <p:nvPr/>
          </p:nvGrpSpPr>
          <p:grpSpPr>
            <a:xfrm>
              <a:off x="4431783" y="2582074"/>
              <a:ext cx="4459681" cy="1457431"/>
              <a:chOff x="4428946" y="2140729"/>
              <a:chExt cx="4268359" cy="805777"/>
            </a:xfrm>
          </p:grpSpPr>
          <p:sp>
            <p:nvSpPr>
              <p:cNvPr id="23" name="Скругленный прямоугольник 19"/>
              <p:cNvSpPr/>
              <p:nvPr/>
            </p:nvSpPr>
            <p:spPr>
              <a:xfrm>
                <a:off x="5302584" y="2618226"/>
                <a:ext cx="3394721" cy="306718"/>
              </a:xfrm>
              <a:prstGeom prst="roundRect">
                <a:avLst>
                  <a:gd name="adj" fmla="val 27065"/>
                </a:avLst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3200" b="1" dirty="0" smtClean="0">
                    <a:solidFill>
                      <a:srgbClr val="0070C0"/>
                    </a:solidFill>
                  </a:rPr>
                  <a:t>Возможно с приглашением администрации организации</a:t>
                </a:r>
                <a:endParaRPr lang="ru-RU" sz="32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4" name="Скругленный прямоугольник 20"/>
              <p:cNvSpPr/>
              <p:nvPr/>
            </p:nvSpPr>
            <p:spPr>
              <a:xfrm>
                <a:off x="4428946" y="2140729"/>
                <a:ext cx="639688" cy="805777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32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3</a:t>
                </a:r>
                <a:endParaRPr lang="ru-RU" sz="3200" b="1" dirty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  <a:p>
                <a:pPr algn="ctr"/>
                <a:r>
                  <a:rPr lang="ru-RU" sz="32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этап</a:t>
                </a:r>
                <a:endParaRPr lang="ru-RU" sz="3200" b="1" dirty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4836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991"/>
            <a:ext cx="122084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077200" y="6356379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236663" y="174260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17" name="Прямоугольник 7"/>
          <p:cNvSpPr/>
          <p:nvPr/>
        </p:nvSpPr>
        <p:spPr>
          <a:xfrm>
            <a:off x="1199456" y="381892"/>
            <a:ext cx="101939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Проведение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заседаний аттестационной комиссии на высшую квалификационную категорию (утверждение первой категории)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1161685" y="2231733"/>
            <a:ext cx="10231747" cy="3186397"/>
            <a:chOff x="4665244" y="1710257"/>
            <a:chExt cx="4217287" cy="2290249"/>
          </a:xfrm>
        </p:grpSpPr>
        <p:sp>
          <p:nvSpPr>
            <p:cNvPr id="19" name="Скругленный прямоугольник 21"/>
            <p:cNvSpPr/>
            <p:nvPr/>
          </p:nvSpPr>
          <p:spPr>
            <a:xfrm>
              <a:off x="5335647" y="1710257"/>
              <a:ext cx="3546884" cy="1118065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600" b="1" dirty="0" smtClean="0">
                  <a:solidFill>
                    <a:srgbClr val="0070C0"/>
                  </a:solidFill>
                </a:rPr>
                <a:t>С 24 декабря по 27 декабря 2018 года</a:t>
              </a:r>
              <a:endParaRPr lang="ru-RU" sz="3600" b="1" dirty="0">
                <a:solidFill>
                  <a:srgbClr val="0070C0"/>
                </a:solidFill>
              </a:endParaRPr>
            </a:p>
          </p:txBody>
        </p:sp>
        <p:grpSp>
          <p:nvGrpSpPr>
            <p:cNvPr id="4" name="Группа 15"/>
            <p:cNvGrpSpPr/>
            <p:nvPr/>
          </p:nvGrpSpPr>
          <p:grpSpPr>
            <a:xfrm>
              <a:off x="4665244" y="1710257"/>
              <a:ext cx="4204435" cy="2290249"/>
              <a:chOff x="4652392" y="1658723"/>
              <a:chExt cx="4024064" cy="1266221"/>
            </a:xfrm>
          </p:grpSpPr>
          <p:sp>
            <p:nvSpPr>
              <p:cNvPr id="23" name="Скругленный прямоугольник 19"/>
              <p:cNvSpPr/>
              <p:nvPr/>
            </p:nvSpPr>
            <p:spPr>
              <a:xfrm>
                <a:off x="5292080" y="2276872"/>
                <a:ext cx="3384376" cy="648072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3600" b="1" dirty="0" smtClean="0">
                    <a:solidFill>
                      <a:srgbClr val="0070C0"/>
                    </a:solidFill>
                  </a:rPr>
                  <a:t>С 25 марта </a:t>
                </a:r>
                <a:r>
                  <a:rPr lang="ru-RU" sz="3600" b="1" dirty="0">
                    <a:solidFill>
                      <a:srgbClr val="0070C0"/>
                    </a:solidFill>
                  </a:rPr>
                  <a:t>по </a:t>
                </a:r>
                <a:r>
                  <a:rPr lang="ru-RU" sz="3600" b="1" dirty="0" smtClean="0">
                    <a:solidFill>
                      <a:srgbClr val="0070C0"/>
                    </a:solidFill>
                  </a:rPr>
                  <a:t>28 марта 2019 года</a:t>
                </a:r>
                <a:endParaRPr lang="ru-RU" sz="3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4" name="Скругленный прямоугольник 20"/>
              <p:cNvSpPr/>
              <p:nvPr/>
            </p:nvSpPr>
            <p:spPr>
              <a:xfrm>
                <a:off x="4652392" y="1658723"/>
                <a:ext cx="639688" cy="1266221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32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3</a:t>
                </a:r>
                <a:endParaRPr lang="ru-RU" sz="3200" b="1" dirty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  <a:p>
                <a:pPr algn="ctr"/>
                <a:r>
                  <a:rPr lang="ru-RU" sz="32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этап</a:t>
                </a:r>
                <a:endParaRPr lang="ru-RU" sz="3200" b="1" dirty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234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16" y="214290"/>
            <a:ext cx="778731" cy="57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" y="6429396"/>
            <a:ext cx="12230300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18" y="214291"/>
            <a:ext cx="1109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Актуальные задачи по организации и проведению</a:t>
            </a:r>
          </a:p>
          <a:p>
            <a:pPr algn="ctr"/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педагогической аттестации  на 2018/2019 </a:t>
            </a:r>
            <a:r>
              <a:rPr lang="ru-RU" altLang="ru-RU" sz="2400" b="1" i="1" dirty="0" err="1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</a:t>
            </a:r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. 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42967" y="1285862"/>
            <a:ext cx="108096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1.Министерству образования и науки Республики Татарстан:</a:t>
            </a:r>
          </a:p>
          <a:p>
            <a:endParaRPr lang="ru-RU" sz="2400" b="1" i="1" dirty="0">
              <a:solidFill>
                <a:srgbClr val="002060"/>
              </a:solidFill>
            </a:endParaRPr>
          </a:p>
          <a:p>
            <a:r>
              <a:rPr lang="ru-RU" sz="2400" b="1" i="1" dirty="0">
                <a:solidFill>
                  <a:srgbClr val="002060"/>
                </a:solidFill>
              </a:rPr>
              <a:t>        </a:t>
            </a:r>
            <a:r>
              <a:rPr lang="ru-RU" sz="2400" b="1" i="1" dirty="0" smtClean="0">
                <a:solidFill>
                  <a:srgbClr val="002060"/>
                </a:solidFill>
              </a:rPr>
              <a:t>1.1. Усилить </a:t>
            </a:r>
            <a:r>
              <a:rPr lang="ru-RU" sz="2400" b="1" i="1" dirty="0">
                <a:solidFill>
                  <a:srgbClr val="002060"/>
                </a:solidFill>
              </a:rPr>
              <a:t>контроль за исполнением со стороны муниципальных методических служб требований законодательства по осуществлению государственных </a:t>
            </a:r>
            <a:r>
              <a:rPr lang="ru-RU" sz="2400" b="1" i="1" dirty="0" smtClean="0">
                <a:solidFill>
                  <a:srgbClr val="002060"/>
                </a:solidFill>
              </a:rPr>
              <a:t>полномочий </a:t>
            </a:r>
            <a:r>
              <a:rPr lang="ru-RU" sz="2400" b="1" i="1" dirty="0">
                <a:solidFill>
                  <a:srgbClr val="002060"/>
                </a:solidFill>
              </a:rPr>
              <a:t>Министерства образования и науки Республики Татарстан в части организации и осуществления повышения квалификации педагогических кадров образовательных организаций;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   1.2. Продолжить </a:t>
            </a:r>
            <a:r>
              <a:rPr lang="ru-RU" sz="2400" b="1" i="1" dirty="0">
                <a:solidFill>
                  <a:srgbClr val="002060"/>
                </a:solidFill>
              </a:rPr>
              <a:t>работу по обеспечению профессионального роста работников отрасли за счет педагогической аттестации и усиления её стимулирующей </a:t>
            </a:r>
            <a:r>
              <a:rPr lang="ru-RU" sz="2400" b="1" i="1" dirty="0" smtClean="0">
                <a:solidFill>
                  <a:srgbClr val="002060"/>
                </a:solidFill>
              </a:rPr>
              <a:t>роли</a:t>
            </a:r>
            <a:endParaRPr lang="ru-RU" sz="2400" b="1" i="1" dirty="0">
              <a:solidFill>
                <a:srgbClr val="002060"/>
              </a:solidFill>
            </a:endParaRPr>
          </a:p>
          <a:p>
            <a:endParaRPr lang="ru-RU" sz="2400" b="1" i="1" dirty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39272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96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16" y="214290"/>
            <a:ext cx="778731" cy="57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" y="6429396"/>
            <a:ext cx="12230300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18" y="214291"/>
            <a:ext cx="1109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Актуальные задачи по организации и проведению</a:t>
            </a:r>
          </a:p>
          <a:p>
            <a:pPr algn="ctr"/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педагогической аттестации  на 2018/2019 </a:t>
            </a:r>
            <a:r>
              <a:rPr lang="ru-RU" altLang="ru-RU" sz="2400" b="1" i="1" dirty="0" err="1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</a:t>
            </a:r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. 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42967" y="1285862"/>
            <a:ext cx="108096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>
                <a:solidFill>
                  <a:srgbClr val="002060"/>
                </a:solidFill>
              </a:rPr>
              <a:t>Руководителям муниципальных органов управления образованием Республики Татарстан: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endParaRPr lang="ru-RU" sz="2400" b="1" i="1" dirty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2.1. При </a:t>
            </a:r>
            <a:r>
              <a:rPr lang="ru-RU" sz="2000" b="1" dirty="0">
                <a:solidFill>
                  <a:srgbClr val="002060"/>
                </a:solidFill>
              </a:rPr>
              <a:t>приеме на работу и аттестации руководителей подведомственных образовательных организаций,  при проведении аттестации на подтверждение соответствия занимаемой должности педагогических работников руководствоваться законодательством Российской Федерации и Республики Татарстан,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2.2. Проанализировать </a:t>
            </a:r>
            <a:r>
              <a:rPr lang="ru-RU" sz="2000" b="1" dirty="0">
                <a:solidFill>
                  <a:srgbClr val="002060"/>
                </a:solidFill>
              </a:rPr>
              <a:t>итоги аттестации, разработать план мероприятий по повышению профессиональной компетентности педагогических работников, эффективности и качества педагогического труда;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2.3.Усилить </a:t>
            </a:r>
            <a:r>
              <a:rPr lang="ru-RU" sz="2000" b="1" dirty="0">
                <a:solidFill>
                  <a:srgbClr val="002060"/>
                </a:solidFill>
              </a:rPr>
              <a:t>контроль за качеством подготовки аттестационных материалов руководящих и педагогических работников, за своевременным внесением в Систему аттестации документов для оценки профессиональной деятельности аттестующихся;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2.4. В </a:t>
            </a:r>
            <a:r>
              <a:rPr lang="ru-RU" sz="2000" b="1" dirty="0">
                <a:solidFill>
                  <a:srgbClr val="002060"/>
                </a:solidFill>
              </a:rPr>
              <a:t>рамках  подготовки к внедрению новой модели аттестации  продолжить работу по эффективному использованию информационных технологий, в том числе при организации тестирования педагогов;</a:t>
            </a:r>
          </a:p>
          <a:p>
            <a:endParaRPr lang="ru-RU" sz="1200" b="1" i="1" dirty="0">
              <a:solidFill>
                <a:srgbClr val="002060"/>
              </a:solidFill>
            </a:endParaRPr>
          </a:p>
          <a:p>
            <a:endParaRPr lang="ru-RU" sz="2400" b="1" i="1" dirty="0">
              <a:solidFill>
                <a:srgbClr val="002060"/>
              </a:solidFill>
            </a:endParaRPr>
          </a:p>
          <a:p>
            <a:r>
              <a:rPr lang="ru-RU" sz="2400" b="1" i="1" dirty="0">
                <a:solidFill>
                  <a:srgbClr val="002060"/>
                </a:solidFill>
              </a:rPr>
              <a:t> </a:t>
            </a:r>
            <a:endParaRPr lang="ru-RU" sz="20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39272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78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16" y="214290"/>
            <a:ext cx="778731" cy="57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" y="6429396"/>
            <a:ext cx="12230300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18" y="214291"/>
            <a:ext cx="1109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Актуальные задачи по организации и проведению</a:t>
            </a:r>
          </a:p>
          <a:p>
            <a:pPr algn="ctr"/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педагогической аттестации  на 2018/2019 </a:t>
            </a:r>
            <a:r>
              <a:rPr lang="ru-RU" altLang="ru-RU" sz="2400" b="1" i="1" dirty="0" err="1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</a:t>
            </a:r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. 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42967" y="1285862"/>
            <a:ext cx="108096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i="1" dirty="0">
              <a:solidFill>
                <a:srgbClr val="002060"/>
              </a:solidFill>
            </a:endParaRPr>
          </a:p>
          <a:p>
            <a:r>
              <a:rPr lang="ru-RU" sz="2800" b="1" i="1" dirty="0">
                <a:solidFill>
                  <a:srgbClr val="002060"/>
                </a:solidFill>
              </a:rPr>
              <a:t>3. Государственному автономному учреждению дополнительного профессионального </a:t>
            </a:r>
            <a:r>
              <a:rPr lang="ru-RU" sz="2800" b="1" i="1" dirty="0" smtClean="0">
                <a:solidFill>
                  <a:srgbClr val="002060"/>
                </a:solidFill>
              </a:rPr>
              <a:t>образования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«</a:t>
            </a:r>
            <a:r>
              <a:rPr lang="ru-RU" sz="2800" b="1" i="1" dirty="0">
                <a:solidFill>
                  <a:srgbClr val="002060"/>
                </a:solidFill>
              </a:rPr>
              <a:t>Институт развития образования Республики Татарстан</a:t>
            </a:r>
            <a:r>
              <a:rPr lang="ru-RU" sz="2800" b="1" i="1" dirty="0" smtClean="0">
                <a:solidFill>
                  <a:srgbClr val="002060"/>
                </a:solidFill>
              </a:rPr>
              <a:t>»:</a:t>
            </a:r>
            <a:endParaRPr lang="ru-RU" sz="2800" b="1" i="1" dirty="0">
              <a:solidFill>
                <a:srgbClr val="002060"/>
              </a:solidFill>
            </a:endParaRPr>
          </a:p>
          <a:p>
            <a:endParaRPr lang="ru-RU" sz="2800" b="1" i="1" dirty="0">
              <a:solidFill>
                <a:srgbClr val="002060"/>
              </a:solidFill>
            </a:endParaRPr>
          </a:p>
          <a:p>
            <a:r>
              <a:rPr lang="ru-RU" sz="2800" b="1" i="1" dirty="0">
                <a:solidFill>
                  <a:srgbClr val="002060"/>
                </a:solidFill>
              </a:rPr>
              <a:t>3.1. Обеспечить методическое сопровождение профессионального роста педагогов республики.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3.2. Продолжить работу по организации курсового обучения аттестационных экспертов. </a:t>
            </a:r>
          </a:p>
          <a:p>
            <a:endParaRPr lang="ru-RU" sz="2800" b="1" i="1" dirty="0">
              <a:solidFill>
                <a:srgbClr val="002060"/>
              </a:solidFill>
            </a:endParaRPr>
          </a:p>
          <a:p>
            <a:r>
              <a:rPr lang="ru-RU" sz="2400" b="1" i="1" dirty="0">
                <a:solidFill>
                  <a:srgbClr val="002060"/>
                </a:solidFill>
              </a:rPr>
              <a:t> </a:t>
            </a:r>
            <a:endParaRPr lang="ru-RU" sz="20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39272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02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" y="0"/>
            <a:ext cx="122084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408" y="2492896"/>
            <a:ext cx="10972800" cy="11430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Спасибо за внимание!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14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57216" y="214290"/>
            <a:ext cx="11926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289292714"/>
              </p:ext>
            </p:extLst>
          </p:nvPr>
        </p:nvGraphicFramePr>
        <p:xfrm>
          <a:off x="0" y="2924944"/>
          <a:ext cx="12001541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31261" y="5238763"/>
            <a:ext cx="2667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27" y="39957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26152" y="165122"/>
            <a:ext cx="91908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Педагогическая аттестация в режиме Интернет-технологий в государственной информационной системе «Электронное образование в Республике Татарстан»</a:t>
            </a:r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400257" y="3789047"/>
            <a:ext cx="561411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8328453" y="4365104"/>
            <a:ext cx="1809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-34111" y="0"/>
            <a:ext cx="2406824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65" y="1714488"/>
            <a:ext cx="4095779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305900" y="6429372"/>
            <a:ext cx="1185663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62755" y="1857366"/>
            <a:ext cx="4857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Модернизация процедур педагогической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60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аттестации в Республике Татарстан с 2014 года</a:t>
            </a:r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775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Социальный эффект модернизации аттестации</a:t>
            </a:r>
            <a:endParaRPr lang="ru-RU" sz="2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42987"/>
            <a:ext cx="10972800" cy="4983179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Во исполнение постановления Кабинета Министров Республики Татарстан от 28.01.2014 № 44 «Об утверждении индикаторов для ежеквартальной оценки эффективности деятельности министерств и ведомств Республики Татарстан» начиная с октября 2014 года снизилось количество исходящих документов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Отсутствует бумажная волокита, снизилась бумажная отчетность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Отслеживается индивидуальный план повышения профессионального уровня на межаттестационный период</a:t>
            </a:r>
          </a:p>
          <a:p>
            <a:endParaRPr lang="ru-RU" sz="2800" dirty="0" smtClean="0"/>
          </a:p>
          <a:p>
            <a:endParaRPr lang="ru-RU" sz="2600" dirty="0" smtClean="0">
              <a:solidFill>
                <a:srgbClr val="FF505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11" y="0"/>
            <a:ext cx="1528421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3" y="357166"/>
            <a:ext cx="878403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8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3659" y="214290"/>
            <a:ext cx="104583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Качественные показатели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профессионального роста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педагогических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работников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РТ </a:t>
            </a:r>
            <a:r>
              <a:rPr lang="ru-RU" altLang="ru-RU" sz="2800" b="1" i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с 2014 по 2018 годы</a:t>
            </a:r>
            <a:endParaRPr lang="ru-RU" altLang="ru-RU" sz="2800" b="1" i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86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4190119"/>
              </p:ext>
            </p:extLst>
          </p:nvPr>
        </p:nvGraphicFramePr>
        <p:xfrm>
          <a:off x="1067442" y="1106821"/>
          <a:ext cx="10153128" cy="4644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2224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65" y="2485050"/>
            <a:ext cx="108275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077200" y="6356379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236663" y="174260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7" name="Прямоугольник 7"/>
          <p:cNvSpPr/>
          <p:nvPr/>
        </p:nvSpPr>
        <p:spPr>
          <a:xfrm>
            <a:off x="1199456" y="381892"/>
            <a:ext cx="10193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Образовательные учреждения г. Казани лидируют по численности педагогических работников, имеющих высшую категорию  (3729 чел., 19,1%, для сравнения – в 2010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году -2871 чел., 17,4%) )</a:t>
            </a:r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65" y="1582222"/>
            <a:ext cx="10525711" cy="477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25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1671" y="1385020"/>
            <a:ext cx="10964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105" y="0"/>
            <a:ext cx="1653329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16" y="285728"/>
            <a:ext cx="829589" cy="60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6" y="6453336"/>
            <a:ext cx="12191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0666" y="150524"/>
            <a:ext cx="9247783" cy="157163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Квалификационный уровень </a:t>
            </a:r>
          </a:p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учителей-предметников РТ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(первая и высшая категория, в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%)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ru-RU" altLang="ru-RU" sz="3200" b="1" i="1" dirty="0">
                <a:solidFill>
                  <a:srgbClr val="FF0000"/>
                </a:solidFill>
              </a:rPr>
              <a:t/>
            </a:r>
            <a:br>
              <a:rPr lang="ru-RU" altLang="ru-RU" sz="3200" b="1" i="1" dirty="0">
                <a:solidFill>
                  <a:srgbClr val="FF0000"/>
                </a:solidFill>
              </a:rPr>
            </a:br>
            <a:endParaRPr lang="ru-RU" altLang="ru-RU" sz="3200" b="1" i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717" y="1500175"/>
            <a:ext cx="103823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ct val="60000"/>
              <a:defRPr/>
            </a:pPr>
            <a:endParaRPr lang="ru-RU" altLang="ru-RU" sz="2800" b="1" dirty="0" smtClean="0">
              <a:solidFill>
                <a:srgbClr val="002060"/>
              </a:solidFill>
            </a:endParaRPr>
          </a:p>
          <a:p>
            <a:pPr indent="355600" algn="just">
              <a:buSzPct val="60000"/>
              <a:buFont typeface="Wingdings" pitchFamily="2" charset="2"/>
              <a:buChar char="q"/>
            </a:pPr>
            <a:endParaRPr lang="ru-RU" altLang="ru-RU" sz="2800" i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/>
          </p:nvPr>
        </p:nvGraphicFramePr>
        <p:xfrm>
          <a:off x="1472206" y="1385012"/>
          <a:ext cx="9374836" cy="4475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47200" y="6492884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882180"/>
              </p:ext>
            </p:extLst>
          </p:nvPr>
        </p:nvGraphicFramePr>
        <p:xfrm>
          <a:off x="1619224" y="1511689"/>
          <a:ext cx="9963176" cy="4816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95343">
                  <a:extLst>
                    <a:ext uri="{9D8B030D-6E8A-4147-A177-3AD203B41FA5}">
                      <a16:colId xmlns:a16="http://schemas.microsoft.com/office/drawing/2014/main" val="3485413061"/>
                    </a:ext>
                  </a:extLst>
                </a:gridCol>
                <a:gridCol w="3367833">
                  <a:extLst>
                    <a:ext uri="{9D8B030D-6E8A-4147-A177-3AD203B41FA5}">
                      <a16:colId xmlns:a16="http://schemas.microsoft.com/office/drawing/2014/main" val="3162853495"/>
                    </a:ext>
                  </a:extLst>
                </a:gridCol>
              </a:tblGrid>
              <a:tr h="3894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Чувашский язык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93.33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827447404"/>
                  </a:ext>
                </a:extLst>
              </a:tr>
              <a:tr h="3894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Начальные классы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83.05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1993865912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Татарский язык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82.9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1400779956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Русский язык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80.86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3755939214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Химия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80.4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3190199404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Технология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80.27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2115103441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Биология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79.11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2658428942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Физкультура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78.66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249059447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Математика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77.78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916461858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География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76.73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1985088524"/>
                  </a:ext>
                </a:extLst>
              </a:tr>
              <a:tr h="3894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ОБЖ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76.59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3417299580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Музыка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76.43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7684669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История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74.44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1697802483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Физика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74.37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3011113858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ИЗО, черчение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73.6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1248519645"/>
                  </a:ext>
                </a:extLst>
              </a:tr>
              <a:tr h="3894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Иностранный язык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71.84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932658388"/>
                  </a:ext>
                </a:extLst>
              </a:tr>
              <a:tr h="198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</a:rPr>
                        <a:t>Информатика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67.72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1932958421"/>
                  </a:ext>
                </a:extLst>
              </a:tr>
              <a:tr h="389409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7" marR="7347" marT="7347" marB="0" anchor="ctr"/>
                </a:tc>
                <a:extLst>
                  <a:ext uri="{0D108BD9-81ED-4DB2-BD59-A6C34878D82A}">
                    <a16:rowId xmlns:a16="http://schemas.microsoft.com/office/drawing/2014/main" val="1189445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64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15073</TotalTime>
  <Words>2178</Words>
  <Application>Microsoft Office PowerPoint</Application>
  <PresentationFormat>Широкоэкранный</PresentationFormat>
  <Paragraphs>451</Paragraphs>
  <Slides>45</Slides>
  <Notes>36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45</vt:i4>
      </vt:variant>
    </vt:vector>
  </HeadingPairs>
  <TitlesOfParts>
    <vt:vector size="56" baseType="lpstr">
      <vt:lpstr>Arial</vt:lpstr>
      <vt:lpstr>Arial Black</vt:lpstr>
      <vt:lpstr>Arial Narrow</vt:lpstr>
      <vt:lpstr>Calibri</vt:lpstr>
      <vt:lpstr>Tahoma</vt:lpstr>
      <vt:lpstr>Times New Roman</vt:lpstr>
      <vt:lpstr>Trebuchet MS</vt:lpstr>
      <vt:lpstr>Verdana</vt:lpstr>
      <vt:lpstr>Wingdings</vt:lpstr>
      <vt:lpstr>Тема Office</vt:lpstr>
      <vt:lpstr>1_Тема Office</vt:lpstr>
      <vt:lpstr>Презентация PowerPoint</vt:lpstr>
      <vt:lpstr>Правовое регулирование аттестации </vt:lpstr>
      <vt:lpstr>Презентация PowerPoint</vt:lpstr>
      <vt:lpstr>Презентация PowerPoint</vt:lpstr>
      <vt:lpstr>Презентация PowerPoint</vt:lpstr>
      <vt:lpstr>Социальный эффект модернизации аттестации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ПОЛОЖИТЕЛЬНЫЙ РЕГИОНАЛЬНЫЙ ОПЫТ АТТЕСТАЦИИ УЧИТЕЛЕЙ В РОССИИ</vt:lpstr>
      <vt:lpstr>Презентация PowerPoint</vt:lpstr>
      <vt:lpstr>Презентация PowerPoint</vt:lpstr>
      <vt:lpstr>ПОТРЕБНОСТЬ В НОВОЙ МОДЕЛИ АТТЕСТАЦИИ</vt:lpstr>
      <vt:lpstr>Участники апробации</vt:lpstr>
      <vt:lpstr>Презентация PowerPoint</vt:lpstr>
      <vt:lpstr>Общественное обсуждение по итогам апробации  в 2017-2018 г.г.  новой модели аттестации</vt:lpstr>
      <vt:lpstr>ВСЕРОССИЙСКАЯ КОНФЕРЕНЦИЯ</vt:lpstr>
      <vt:lpstr>Участие делегации Республики Татарстан на Всероссийской конференции «Общественно-профессиональное  обсуждение хода внедрения и  применения разработанной модели аттестации» </vt:lpstr>
      <vt:lpstr>ПЛАН ВВЕДЕНИЯ НАЦИОНАЛЬНОЙ СИСТЕМЫ УЧИТЕЛЬСКОГО РОСТА</vt:lpstr>
      <vt:lpstr>АПРОБАЦИЯ НОВОЙ МОДЕЛИ АТТЕСТАЦИИ УЧИТЕЛЕЙ В 2020 ГОДУ</vt:lpstr>
      <vt:lpstr>Структура аттестации</vt:lpstr>
      <vt:lpstr>Педагогическая аттестация  в 2018/2019 учебном году </vt:lpstr>
      <vt:lpstr>Подача заявления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Пользователь Windows</cp:lastModifiedBy>
  <cp:revision>625</cp:revision>
  <cp:lastPrinted>2018-11-27T12:58:34Z</cp:lastPrinted>
  <dcterms:created xsi:type="dcterms:W3CDTF">2013-02-06T07:02:31Z</dcterms:created>
  <dcterms:modified xsi:type="dcterms:W3CDTF">2018-11-28T16:19:06Z</dcterms:modified>
</cp:coreProperties>
</file>